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ACB8"/>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5" d="100"/>
          <a:sy n="75" d="100"/>
        </p:scale>
        <p:origin x="-101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530820CF-B880-4189-942D-D702A7CBA730}" type="datetimeFigureOut">
              <a:rPr lang="zh-CN" altLang="en-US" smtClean="0"/>
              <a:pPr/>
              <a:t>2011-12-6</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30820CF-B880-4189-942D-D702A7CBA730}" type="datetimeFigureOut">
              <a:rPr lang="zh-CN" altLang="en-US" smtClean="0"/>
              <a:pPr/>
              <a:t>2011-12-6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30820CF-B880-4189-942D-D702A7CBA730}" type="datetimeFigureOut">
              <a:rPr lang="zh-CN" altLang="en-US" smtClean="0"/>
              <a:pPr/>
              <a:t>2011-12-6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30820CF-B880-4189-942D-D702A7CBA730}" type="datetimeFigureOut">
              <a:rPr lang="zh-CN" altLang="en-US" smtClean="0"/>
              <a:pPr/>
              <a:t>2011-12-6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530820CF-B880-4189-942D-D702A7CBA730}" type="datetimeFigureOut">
              <a:rPr lang="zh-CN" altLang="en-US" smtClean="0"/>
              <a:pPr/>
              <a:t>2011-12-6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530820CF-B880-4189-942D-D702A7CBA730}" type="datetimeFigureOut">
              <a:rPr lang="zh-CN" altLang="en-US" smtClean="0"/>
              <a:pPr/>
              <a:t>2011-12-6</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530820CF-B880-4189-942D-D702A7CBA730}" type="datetimeFigureOut">
              <a:rPr lang="zh-CN" altLang="en-US" smtClean="0"/>
              <a:pPr/>
              <a:t>2011-12-6</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530820CF-B880-4189-942D-D702A7CBA730}" type="datetimeFigureOut">
              <a:rPr lang="zh-CN" altLang="en-US" smtClean="0"/>
              <a:pPr/>
              <a:t>2011-12-6</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530820CF-B880-4189-942D-D702A7CBA730}" type="datetimeFigureOut">
              <a:rPr lang="zh-CN" altLang="en-US" smtClean="0"/>
              <a:pPr/>
              <a:t>2011-12-6</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extLst/>
          </a:lstStyle>
          <a:p>
            <a:fld id="{530820CF-B880-4189-942D-D702A7CBA730}" type="datetimeFigureOut">
              <a:rPr lang="zh-CN" altLang="en-US" smtClean="0"/>
              <a:pPr/>
              <a:t>2011-12-6</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530820CF-B880-4189-942D-D702A7CBA730}" type="datetimeFigureOut">
              <a:rPr lang="zh-CN" altLang="en-US" smtClean="0"/>
              <a:pPr/>
              <a:t>2011-12-6</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0C913308-F349-4B6D-A68A-DD1791B4A57B}" type="slidenum">
              <a:rPr lang="zh-CN" altLang="en-US" smtClean="0"/>
              <a:pPr/>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任意多边形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任意多边形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30820CF-B880-4189-942D-D702A7CBA730}" type="datetimeFigureOut">
              <a:rPr lang="zh-CN" altLang="en-US" smtClean="0"/>
              <a:pPr/>
              <a:t>2011-12-6</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嵌入式系统概述</a:t>
            </a:r>
            <a:endParaRPr lang="zh-CN" altLang="en-US" dirty="0"/>
          </a:p>
        </p:txBody>
      </p:sp>
      <p:sp>
        <p:nvSpPr>
          <p:cNvPr id="5" name="副标题 4"/>
          <p:cNvSpPr>
            <a:spLocks noGrp="1"/>
          </p:cNvSpPr>
          <p:nvPr>
            <p:ph type="subTitle" idx="1"/>
          </p:nvPr>
        </p:nvSpPr>
        <p:spPr/>
        <p:txBody>
          <a:bodyPr>
            <a:normAutofit/>
          </a:bodyPr>
          <a:lstStyle/>
          <a:p>
            <a:endParaRPr lang="zh-CN" altLang="en-US" dirty="0"/>
          </a:p>
        </p:txBody>
      </p:sp>
      <p:sp>
        <p:nvSpPr>
          <p:cNvPr id="8" name="TextBox 7"/>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嵌入式系统的核心计算系统可以抽象出一个典型的组成模型：硬件层、中间层、软件层和功能层</a:t>
            </a:r>
            <a:endParaRPr lang="zh-CN" altLang="en-US" dirty="0"/>
          </a:p>
        </p:txBody>
      </p:sp>
      <p:sp>
        <p:nvSpPr>
          <p:cNvPr id="2" name="标题 1"/>
          <p:cNvSpPr>
            <a:spLocks noGrp="1"/>
          </p:cNvSpPr>
          <p:nvPr>
            <p:ph type="title"/>
          </p:nvPr>
        </p:nvSpPr>
        <p:spPr/>
        <p:txBody>
          <a:bodyPr>
            <a:normAutofit/>
          </a:bodyPr>
          <a:lstStyle/>
          <a:p>
            <a:r>
              <a:rPr lang="zh-CN" altLang="en-US" dirty="0" smtClean="0"/>
              <a:t>嵌入式系统的组成结构</a:t>
            </a:r>
            <a:endParaRPr lang="zh-CN" altLang="en-US" dirty="0"/>
          </a:p>
        </p:txBody>
      </p:sp>
      <p:pic>
        <p:nvPicPr>
          <p:cNvPr id="1026" name="Picture 2" descr="0101"/>
          <p:cNvPicPr>
            <a:picLocks noChangeAspect="1" noChangeArrowheads="1"/>
          </p:cNvPicPr>
          <p:nvPr/>
        </p:nvPicPr>
        <p:blipFill>
          <a:blip r:embed="rId2" cstate="print"/>
          <a:srcRect/>
          <a:stretch>
            <a:fillRect/>
          </a:stretch>
        </p:blipFill>
        <p:spPr bwMode="auto">
          <a:xfrm>
            <a:off x="1571604" y="2714620"/>
            <a:ext cx="6572296" cy="3429024"/>
          </a:xfrm>
          <a:prstGeom prst="rect">
            <a:avLst/>
          </a:prstGeom>
          <a:noFill/>
          <a:ln w="9525">
            <a:noFill/>
            <a:miter lim="800000"/>
            <a:headEnd/>
            <a:tailEnd/>
          </a:ln>
        </p:spPr>
      </p:pic>
      <p:sp>
        <p:nvSpPr>
          <p:cNvPr id="6" name="TextBox 5"/>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smtClean="0"/>
              <a:t>嵌入式系统硬件层的核心是嵌入式微处理器，嵌入式微处理器与通用</a:t>
            </a:r>
            <a:r>
              <a:rPr lang="en-US" dirty="0" smtClean="0"/>
              <a:t>CPU</a:t>
            </a:r>
            <a:r>
              <a:rPr lang="zh-CN" altLang="en-US" dirty="0" smtClean="0"/>
              <a:t>最大的不同在于嵌入式微处理器大多工作在为特定用户群所专用设计的系统中，它将通用</a:t>
            </a:r>
            <a:r>
              <a:rPr lang="en-US" dirty="0" smtClean="0"/>
              <a:t>CPU</a:t>
            </a:r>
            <a:r>
              <a:rPr lang="zh-CN" altLang="en-US" dirty="0" smtClean="0"/>
              <a:t>许多由板卡完成的任务集成在芯片内部，从而有利于嵌入式系统在设计时趋于小型化，同时还具有很高的效率和可靠性。</a:t>
            </a:r>
            <a:endParaRPr lang="en-US" altLang="zh-CN" dirty="0" smtClean="0"/>
          </a:p>
          <a:p>
            <a:r>
              <a:rPr lang="zh-CN" altLang="en-US" dirty="0" smtClean="0"/>
              <a:t>嵌入式微处理器的体系结构可以采用冯</a:t>
            </a:r>
            <a:r>
              <a:rPr lang="en-US" altLang="zh-CN" dirty="0" smtClean="0"/>
              <a:t>·</a:t>
            </a:r>
            <a:r>
              <a:rPr lang="zh-CN" altLang="en-US" dirty="0" smtClean="0"/>
              <a:t>诺依曼体系或哈佛体系结构；指令系统可以选用精简指令系统（</a:t>
            </a:r>
            <a:r>
              <a:rPr lang="en-US" dirty="0" smtClean="0"/>
              <a:t>Reduced Instruction Set Computer</a:t>
            </a:r>
            <a:r>
              <a:rPr lang="zh-CN" altLang="en-US" dirty="0" smtClean="0"/>
              <a:t>，</a:t>
            </a:r>
            <a:r>
              <a:rPr lang="en-US" dirty="0" smtClean="0"/>
              <a:t>RISC</a:t>
            </a:r>
            <a:r>
              <a:rPr lang="zh-CN" altLang="en-US" dirty="0" smtClean="0"/>
              <a:t>）和复杂指令系统（</a:t>
            </a:r>
            <a:r>
              <a:rPr lang="en-US" dirty="0" smtClean="0"/>
              <a:t>Complex Instruction Set Computer</a:t>
            </a:r>
            <a:r>
              <a:rPr lang="zh-CN" altLang="en-US" dirty="0" smtClean="0"/>
              <a:t>，</a:t>
            </a:r>
            <a:r>
              <a:rPr lang="en-US" dirty="0" smtClean="0"/>
              <a:t>CISC</a:t>
            </a:r>
            <a:r>
              <a:rPr lang="zh-CN" altLang="en-US" dirty="0" smtClean="0"/>
              <a:t>）</a:t>
            </a:r>
            <a:endParaRPr lang="zh-CN" altLang="en-US" dirty="0"/>
          </a:p>
        </p:txBody>
      </p:sp>
      <p:sp>
        <p:nvSpPr>
          <p:cNvPr id="2" name="标题 1"/>
          <p:cNvSpPr>
            <a:spLocks noGrp="1"/>
          </p:cNvSpPr>
          <p:nvPr>
            <p:ph type="title"/>
          </p:nvPr>
        </p:nvSpPr>
        <p:spPr/>
        <p:txBody>
          <a:bodyPr>
            <a:normAutofit/>
          </a:bodyPr>
          <a:lstStyle/>
          <a:p>
            <a:r>
              <a:rPr lang="zh-CN" altLang="en-US" dirty="0" smtClean="0"/>
              <a:t>嵌入式微处理器</a:t>
            </a:r>
            <a:endParaRPr lang="zh-CN" altLang="en-US" dirty="0"/>
          </a:p>
        </p:txBody>
      </p:sp>
      <p:sp>
        <p:nvSpPr>
          <p:cNvPr id="6" name="TextBox 5"/>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嵌入式微处理器有各种不同的体系，即使在同一体系中也可能具有不同的时钟频率和数据总线宽度，或集成了不同的外设和接口。据不完全统计，目前全世界嵌入式微处理器已经超过</a:t>
            </a:r>
            <a:r>
              <a:rPr lang="en-US" dirty="0" smtClean="0"/>
              <a:t>1 000</a:t>
            </a:r>
            <a:r>
              <a:rPr lang="zh-CN" altLang="en-US" dirty="0" smtClean="0"/>
              <a:t>多种，体系结构有</a:t>
            </a:r>
            <a:r>
              <a:rPr lang="en-US" dirty="0" smtClean="0"/>
              <a:t>30</a:t>
            </a:r>
            <a:r>
              <a:rPr lang="zh-CN" altLang="en-US" dirty="0" smtClean="0"/>
              <a:t>多个系列，其中主流的体系有</a:t>
            </a:r>
            <a:r>
              <a:rPr lang="en-US" dirty="0" smtClean="0"/>
              <a:t>ARM</a:t>
            </a:r>
            <a:r>
              <a:rPr lang="zh-CN" altLang="en-US" dirty="0" smtClean="0"/>
              <a:t>、</a:t>
            </a:r>
            <a:r>
              <a:rPr lang="en-US" dirty="0" smtClean="0"/>
              <a:t>MIPS</a:t>
            </a:r>
            <a:r>
              <a:rPr lang="zh-CN" altLang="en-US" dirty="0" smtClean="0"/>
              <a:t>、</a:t>
            </a:r>
            <a:r>
              <a:rPr lang="en-US" dirty="0" smtClean="0"/>
              <a:t>PowerPC</a:t>
            </a:r>
            <a:r>
              <a:rPr lang="zh-CN" altLang="en-US" dirty="0" smtClean="0"/>
              <a:t>、</a:t>
            </a:r>
            <a:r>
              <a:rPr lang="en-US" dirty="0" smtClean="0"/>
              <a:t>X86</a:t>
            </a:r>
            <a:r>
              <a:rPr lang="zh-CN" altLang="en-US" dirty="0" smtClean="0"/>
              <a:t>、</a:t>
            </a:r>
            <a:r>
              <a:rPr lang="en-US" dirty="0" smtClean="0"/>
              <a:t>SH</a:t>
            </a:r>
            <a:r>
              <a:rPr lang="zh-CN" altLang="en-US" dirty="0" smtClean="0"/>
              <a:t>等。但与全球</a:t>
            </a:r>
            <a:r>
              <a:rPr lang="en-US" dirty="0" smtClean="0"/>
              <a:t>PC</a:t>
            </a:r>
            <a:r>
              <a:rPr lang="zh-CN" altLang="en-US" dirty="0" smtClean="0"/>
              <a:t>市场不同的是，没有一种嵌入式微处理器可以主导市场，仅以</a:t>
            </a:r>
            <a:r>
              <a:rPr lang="en-US" dirty="0" smtClean="0"/>
              <a:t>32</a:t>
            </a:r>
            <a:r>
              <a:rPr lang="zh-CN" altLang="en-US" dirty="0" smtClean="0"/>
              <a:t>位的产品而言，就有</a:t>
            </a:r>
            <a:r>
              <a:rPr lang="en-US" dirty="0" smtClean="0"/>
              <a:t>100</a:t>
            </a:r>
            <a:r>
              <a:rPr lang="zh-CN" altLang="en-US" dirty="0" smtClean="0"/>
              <a:t>种以上的嵌入式微处理器。嵌入式微处理器的选择是根据具体的应用而决定的</a:t>
            </a:r>
            <a:endParaRPr lang="zh-CN" altLang="en-US" dirty="0"/>
          </a:p>
        </p:txBody>
      </p:sp>
      <p:sp>
        <p:nvSpPr>
          <p:cNvPr id="2" name="标题 1"/>
          <p:cNvSpPr>
            <a:spLocks noGrp="1"/>
          </p:cNvSpPr>
          <p:nvPr>
            <p:ph type="title"/>
          </p:nvPr>
        </p:nvSpPr>
        <p:spPr/>
        <p:txBody>
          <a:bodyPr>
            <a:normAutofit/>
          </a:bodyPr>
          <a:lstStyle/>
          <a:p>
            <a:r>
              <a:rPr lang="zh-CN" altLang="en-US" dirty="0" smtClean="0"/>
              <a:t>嵌入式微处理器</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嵌入式系统需要存储器来存放和执行代码。嵌入式系统的存储器包含</a:t>
            </a:r>
            <a:r>
              <a:rPr lang="en-US" dirty="0" smtClean="0"/>
              <a:t>Cache</a:t>
            </a:r>
            <a:r>
              <a:rPr lang="zh-CN" altLang="en-US" dirty="0" smtClean="0"/>
              <a:t>、主存和辅助存储器</a:t>
            </a:r>
            <a:endParaRPr lang="en-US" altLang="zh-CN" dirty="0" smtClean="0"/>
          </a:p>
          <a:p>
            <a:r>
              <a:rPr lang="en-US" dirty="0" smtClean="0"/>
              <a:t>Cache</a:t>
            </a:r>
            <a:r>
              <a:rPr lang="zh-CN" altLang="en-US" dirty="0" smtClean="0"/>
              <a:t>是一种容量小、速度快的存储器阵列，它位于主存和嵌入式微处理器内核之间，存放的是最近一段时间微处理器使用最多的程序代码和数据。在需要进行数据读取操作时，微处理器尽可能的从</a:t>
            </a:r>
            <a:r>
              <a:rPr lang="en-US" dirty="0" smtClean="0"/>
              <a:t>Cache</a:t>
            </a:r>
            <a:r>
              <a:rPr lang="zh-CN" altLang="en-US" dirty="0" smtClean="0"/>
              <a:t>中读取数据，而不是从主存中读取，这样就大大改善了系统的性能，提高了微处理器和主存之间的数据传输速率</a:t>
            </a:r>
            <a:endParaRPr lang="zh-CN" altLang="en-US" dirty="0"/>
          </a:p>
        </p:txBody>
      </p:sp>
      <p:sp>
        <p:nvSpPr>
          <p:cNvPr id="2" name="标题 1"/>
          <p:cNvSpPr>
            <a:spLocks noGrp="1"/>
          </p:cNvSpPr>
          <p:nvPr>
            <p:ph type="title"/>
          </p:nvPr>
        </p:nvSpPr>
        <p:spPr/>
        <p:txBody>
          <a:bodyPr>
            <a:normAutofit/>
          </a:bodyPr>
          <a:lstStyle/>
          <a:p>
            <a:r>
              <a:rPr lang="zh-CN" altLang="en-US" dirty="0" smtClean="0"/>
              <a:t>存储器</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在嵌入式系统中，</a:t>
            </a:r>
            <a:r>
              <a:rPr lang="en-US" dirty="0" smtClean="0"/>
              <a:t>Cache</a:t>
            </a:r>
            <a:r>
              <a:rPr lang="zh-CN" altLang="en-US" dirty="0" smtClean="0"/>
              <a:t>全部集成在嵌入式微处理器内，可分为数据</a:t>
            </a:r>
            <a:r>
              <a:rPr lang="en-US" dirty="0" smtClean="0"/>
              <a:t>Cache</a:t>
            </a:r>
            <a:r>
              <a:rPr lang="zh-CN" altLang="en-US" dirty="0" smtClean="0"/>
              <a:t>、指令</a:t>
            </a:r>
            <a:r>
              <a:rPr lang="en-US" dirty="0" smtClean="0"/>
              <a:t>Cache</a:t>
            </a:r>
            <a:r>
              <a:rPr lang="zh-CN" altLang="en-US" dirty="0" smtClean="0"/>
              <a:t>或混合</a:t>
            </a:r>
            <a:r>
              <a:rPr lang="en-US" dirty="0" smtClean="0"/>
              <a:t>Cache</a:t>
            </a:r>
            <a:r>
              <a:rPr lang="zh-CN" altLang="en-US" dirty="0" smtClean="0"/>
              <a:t>，</a:t>
            </a:r>
            <a:r>
              <a:rPr lang="en-US" dirty="0" smtClean="0"/>
              <a:t>Cache</a:t>
            </a:r>
            <a:r>
              <a:rPr lang="zh-CN" altLang="en-US" dirty="0" smtClean="0"/>
              <a:t>的大小依不同处理器而定。一般中高档的嵌入式微处理器才会把</a:t>
            </a:r>
            <a:r>
              <a:rPr lang="en-US" dirty="0" smtClean="0"/>
              <a:t>Cache</a:t>
            </a:r>
            <a:r>
              <a:rPr lang="zh-CN" altLang="en-US" dirty="0" smtClean="0"/>
              <a:t>集成进去</a:t>
            </a:r>
            <a:endParaRPr lang="zh-CN" altLang="en-US" dirty="0"/>
          </a:p>
        </p:txBody>
      </p:sp>
      <p:sp>
        <p:nvSpPr>
          <p:cNvPr id="2" name="标题 1"/>
          <p:cNvSpPr>
            <a:spLocks noGrp="1"/>
          </p:cNvSpPr>
          <p:nvPr>
            <p:ph type="title"/>
          </p:nvPr>
        </p:nvSpPr>
        <p:spPr/>
        <p:txBody>
          <a:bodyPr>
            <a:normAutofit/>
          </a:bodyPr>
          <a:lstStyle/>
          <a:p>
            <a:r>
              <a:rPr lang="zh-CN" altLang="en-US" dirty="0" smtClean="0"/>
              <a:t>存储器</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smtClean="0"/>
              <a:t>主存：主存是嵌入式微处理器能直接访问的寄存器，用来存放系统和用户的程序及数据。它可以位于微处理器的内部或外部，其容量为</a:t>
            </a:r>
            <a:r>
              <a:rPr lang="en-US" dirty="0" smtClean="0"/>
              <a:t>256KB</a:t>
            </a:r>
            <a:r>
              <a:rPr lang="zh-CN" altLang="en-US" dirty="0" smtClean="0"/>
              <a:t>～</a:t>
            </a:r>
            <a:r>
              <a:rPr lang="en-US" dirty="0" smtClean="0"/>
              <a:t>1GB</a:t>
            </a:r>
            <a:r>
              <a:rPr lang="zh-CN" altLang="en-US" dirty="0" smtClean="0"/>
              <a:t>，根据具体的应用而定，一般片内存储器容量小、速度快，片外存储器容量大</a:t>
            </a:r>
            <a:endParaRPr lang="en-US" altLang="zh-CN" dirty="0" smtClean="0"/>
          </a:p>
          <a:p>
            <a:r>
              <a:rPr lang="zh-CN" altLang="en-US" dirty="0" smtClean="0"/>
              <a:t>常用作主存的存储器有以下几种：</a:t>
            </a:r>
          </a:p>
          <a:p>
            <a:pPr>
              <a:buNone/>
            </a:pPr>
            <a:r>
              <a:rPr lang="en-US" dirty="0" smtClean="0"/>
              <a:t>  ROM</a:t>
            </a:r>
            <a:r>
              <a:rPr lang="zh-CN" altLang="en-US" dirty="0" smtClean="0"/>
              <a:t>类</a:t>
            </a:r>
            <a:r>
              <a:rPr lang="en-US" dirty="0" smtClean="0"/>
              <a:t>NOR Flash</a:t>
            </a:r>
            <a:r>
              <a:rPr lang="zh-CN" altLang="en-US" dirty="0" smtClean="0"/>
              <a:t>、</a:t>
            </a:r>
            <a:r>
              <a:rPr lang="en-US" dirty="0" smtClean="0"/>
              <a:t>EPROM</a:t>
            </a:r>
            <a:r>
              <a:rPr lang="zh-CN" altLang="en-US" dirty="0" smtClean="0"/>
              <a:t>、</a:t>
            </a:r>
            <a:r>
              <a:rPr lang="en-US" dirty="0" smtClean="0"/>
              <a:t>PROM</a:t>
            </a:r>
            <a:r>
              <a:rPr lang="zh-CN" altLang="en-US" dirty="0" smtClean="0"/>
              <a:t>等；</a:t>
            </a:r>
          </a:p>
          <a:p>
            <a:pPr>
              <a:buNone/>
            </a:pPr>
            <a:r>
              <a:rPr lang="en-US" dirty="0" smtClean="0"/>
              <a:t>  RAM</a:t>
            </a:r>
            <a:r>
              <a:rPr lang="zh-CN" altLang="en-US" dirty="0" smtClean="0"/>
              <a:t>类</a:t>
            </a:r>
            <a:r>
              <a:rPr lang="en-US" dirty="0" smtClean="0"/>
              <a:t>SRAM</a:t>
            </a:r>
            <a:r>
              <a:rPr lang="zh-CN" altLang="en-US" dirty="0" smtClean="0"/>
              <a:t>、</a:t>
            </a:r>
            <a:r>
              <a:rPr lang="en-US" dirty="0" smtClean="0"/>
              <a:t>DRAM</a:t>
            </a:r>
            <a:r>
              <a:rPr lang="zh-CN" altLang="en-US" dirty="0" smtClean="0"/>
              <a:t>、</a:t>
            </a:r>
            <a:r>
              <a:rPr lang="en-US" dirty="0" smtClean="0"/>
              <a:t>SDRAM</a:t>
            </a:r>
            <a:r>
              <a:rPr lang="zh-CN" altLang="en-US" dirty="0" smtClean="0"/>
              <a:t>等。</a:t>
            </a:r>
          </a:p>
          <a:p>
            <a:pPr>
              <a:buNone/>
            </a:pPr>
            <a:r>
              <a:rPr lang="zh-CN" altLang="en-US" dirty="0" smtClean="0"/>
              <a:t>  其中，</a:t>
            </a:r>
            <a:r>
              <a:rPr lang="en-US" dirty="0" smtClean="0"/>
              <a:t>NOR Flash </a:t>
            </a:r>
            <a:r>
              <a:rPr lang="zh-CN" altLang="en-US" dirty="0" smtClean="0"/>
              <a:t>凭借其可擦写次数多、存储速度快、存储容量大、价格便宜等优点，在嵌入式领域内得到了广泛应用。</a:t>
            </a:r>
            <a:endParaRPr lang="zh-CN" altLang="en-US" dirty="0"/>
          </a:p>
        </p:txBody>
      </p:sp>
      <p:sp>
        <p:nvSpPr>
          <p:cNvPr id="2" name="标题 1"/>
          <p:cNvSpPr>
            <a:spLocks noGrp="1"/>
          </p:cNvSpPr>
          <p:nvPr>
            <p:ph type="title"/>
          </p:nvPr>
        </p:nvSpPr>
        <p:spPr/>
        <p:txBody>
          <a:bodyPr>
            <a:normAutofit/>
          </a:bodyPr>
          <a:lstStyle/>
          <a:p>
            <a:r>
              <a:rPr lang="zh-CN" altLang="en-US" dirty="0" smtClean="0"/>
              <a:t>存储器</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辅助存储器：辅助存储器用来存放大数据量的程序代码或信息，它的容量大，但读取速度与主存相比就慢很多，用来长期保存用户的信息。</a:t>
            </a:r>
            <a:endParaRPr lang="en-US" altLang="zh-CN" dirty="0" smtClean="0"/>
          </a:p>
          <a:p>
            <a:r>
              <a:rPr lang="zh-CN" altLang="en-US" dirty="0" smtClean="0"/>
              <a:t>嵌入式系统中常用的外存有硬盘、</a:t>
            </a:r>
            <a:r>
              <a:rPr lang="en-US" dirty="0" smtClean="0"/>
              <a:t>NAND Flash</a:t>
            </a:r>
            <a:r>
              <a:rPr lang="zh-CN" altLang="en-US" dirty="0" smtClean="0"/>
              <a:t>、</a:t>
            </a:r>
            <a:r>
              <a:rPr lang="en-US" dirty="0" smtClean="0"/>
              <a:t>CF</a:t>
            </a:r>
            <a:r>
              <a:rPr lang="zh-CN" altLang="en-US" dirty="0" smtClean="0"/>
              <a:t>卡、</a:t>
            </a:r>
            <a:r>
              <a:rPr lang="en-US" dirty="0" smtClean="0"/>
              <a:t>MMC</a:t>
            </a:r>
            <a:r>
              <a:rPr lang="zh-CN" altLang="en-US" dirty="0" smtClean="0"/>
              <a:t>、</a:t>
            </a:r>
            <a:r>
              <a:rPr lang="en-US" dirty="0" smtClean="0"/>
              <a:t>SD</a:t>
            </a:r>
            <a:r>
              <a:rPr lang="zh-CN" altLang="en-US" dirty="0" smtClean="0"/>
              <a:t>卡等</a:t>
            </a:r>
            <a:endParaRPr lang="zh-CN" altLang="en-US" dirty="0"/>
          </a:p>
        </p:txBody>
      </p:sp>
      <p:sp>
        <p:nvSpPr>
          <p:cNvPr id="2" name="标题 1"/>
          <p:cNvSpPr>
            <a:spLocks noGrp="1"/>
          </p:cNvSpPr>
          <p:nvPr>
            <p:ph type="title"/>
          </p:nvPr>
        </p:nvSpPr>
        <p:spPr/>
        <p:txBody>
          <a:bodyPr>
            <a:normAutofit/>
          </a:bodyPr>
          <a:lstStyle/>
          <a:p>
            <a:r>
              <a:rPr lang="zh-CN" altLang="en-US" dirty="0" smtClean="0"/>
              <a:t>存储器</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嵌入式系统和外界交互需要一定形式的通用设备接口，如</a:t>
            </a:r>
            <a:r>
              <a:rPr lang="en-US" dirty="0" smtClean="0"/>
              <a:t>A/D</a:t>
            </a:r>
            <a:r>
              <a:rPr lang="zh-CN" altLang="en-US" dirty="0" smtClean="0"/>
              <a:t>、</a:t>
            </a:r>
            <a:r>
              <a:rPr lang="en-US" dirty="0" smtClean="0"/>
              <a:t>D/A</a:t>
            </a:r>
            <a:r>
              <a:rPr lang="zh-CN" altLang="en-US" dirty="0" smtClean="0"/>
              <a:t>、</a:t>
            </a:r>
            <a:r>
              <a:rPr lang="en-US" dirty="0" smtClean="0"/>
              <a:t>I/O</a:t>
            </a:r>
            <a:r>
              <a:rPr lang="zh-CN" altLang="en-US" dirty="0" smtClean="0"/>
              <a:t>等，外设通过和片外其他设备的或传感器的连接来实现微处理器的输入</a:t>
            </a:r>
            <a:r>
              <a:rPr lang="en-US" dirty="0" smtClean="0"/>
              <a:t>/</a:t>
            </a:r>
            <a:r>
              <a:rPr lang="zh-CN" altLang="en-US" dirty="0" smtClean="0"/>
              <a:t>输出功能。每个外设通常都只有单一的功能，它可以在芯片外也可以内置芯片中。外设的种类很多，可从一个简单的串行通信设备到非常复杂的</a:t>
            </a:r>
            <a:r>
              <a:rPr lang="en-US" dirty="0" smtClean="0"/>
              <a:t>802.11</a:t>
            </a:r>
            <a:r>
              <a:rPr lang="zh-CN" altLang="en-US" dirty="0" smtClean="0"/>
              <a:t>无线设备</a:t>
            </a:r>
            <a:endParaRPr lang="zh-CN" altLang="en-US" dirty="0"/>
          </a:p>
        </p:txBody>
      </p:sp>
      <p:sp>
        <p:nvSpPr>
          <p:cNvPr id="2" name="标题 1"/>
          <p:cNvSpPr>
            <a:spLocks noGrp="1"/>
          </p:cNvSpPr>
          <p:nvPr>
            <p:ph type="title"/>
          </p:nvPr>
        </p:nvSpPr>
        <p:spPr/>
        <p:txBody>
          <a:bodyPr>
            <a:normAutofit/>
          </a:bodyPr>
          <a:lstStyle/>
          <a:p>
            <a:r>
              <a:rPr lang="zh-CN" altLang="en-US" dirty="0" smtClean="0"/>
              <a:t>通用设备接口和</a:t>
            </a:r>
            <a:r>
              <a:rPr lang="en-US" dirty="0" smtClean="0"/>
              <a:t>I/O</a:t>
            </a:r>
            <a:r>
              <a:rPr lang="zh-CN" altLang="en-US" dirty="0" smtClean="0"/>
              <a:t>接口</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硬件层与软件层之间为中间层，也称为硬件抽象层（</a:t>
            </a:r>
            <a:r>
              <a:rPr lang="en-US" dirty="0" smtClean="0"/>
              <a:t>Hardware Abstract Layer</a:t>
            </a:r>
            <a:r>
              <a:rPr lang="zh-CN" altLang="en-US" dirty="0" smtClean="0"/>
              <a:t>，</a:t>
            </a:r>
            <a:r>
              <a:rPr lang="en-US" dirty="0" smtClean="0"/>
              <a:t>HAL</a:t>
            </a:r>
            <a:r>
              <a:rPr lang="zh-CN" altLang="en-US" dirty="0" smtClean="0"/>
              <a:t>）或板级支持包（</a:t>
            </a:r>
            <a:r>
              <a:rPr lang="en-US" dirty="0" smtClean="0"/>
              <a:t>Board Support Package</a:t>
            </a:r>
            <a:r>
              <a:rPr lang="zh-CN" altLang="en-US" dirty="0" smtClean="0"/>
              <a:t>，</a:t>
            </a:r>
            <a:r>
              <a:rPr lang="en-US" dirty="0" smtClean="0"/>
              <a:t>BSP</a:t>
            </a:r>
            <a:r>
              <a:rPr lang="zh-CN" altLang="en-US" dirty="0" smtClean="0"/>
              <a:t>），它将系统上层软件与底层硬件分离开来，使系统的底层驱动程序与硬件无关，上层软件开发人员无须关心底层硬件的具体情况，根据</a:t>
            </a:r>
            <a:r>
              <a:rPr lang="en-US" dirty="0" smtClean="0"/>
              <a:t>BSP </a:t>
            </a:r>
            <a:r>
              <a:rPr lang="zh-CN" altLang="en-US" dirty="0" smtClean="0"/>
              <a:t>层提供的接口即可进行开发。该层一般包含相关底层硬件的初始化、数据的输入</a:t>
            </a:r>
            <a:r>
              <a:rPr lang="en-US" dirty="0" smtClean="0"/>
              <a:t>/</a:t>
            </a:r>
            <a:r>
              <a:rPr lang="zh-CN" altLang="en-US" dirty="0" smtClean="0"/>
              <a:t>输出操作和硬件设备的配置功能</a:t>
            </a:r>
            <a:endParaRPr lang="zh-CN" altLang="en-US" dirty="0"/>
          </a:p>
        </p:txBody>
      </p:sp>
      <p:sp>
        <p:nvSpPr>
          <p:cNvPr id="2" name="标题 1"/>
          <p:cNvSpPr>
            <a:spLocks noGrp="1"/>
          </p:cNvSpPr>
          <p:nvPr>
            <p:ph type="title"/>
          </p:nvPr>
        </p:nvSpPr>
        <p:spPr/>
        <p:txBody>
          <a:bodyPr>
            <a:normAutofit/>
          </a:bodyPr>
          <a:lstStyle/>
          <a:p>
            <a:r>
              <a:rPr lang="zh-CN" altLang="en-US" dirty="0" smtClean="0"/>
              <a:t>中间层</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dirty="0" smtClean="0"/>
              <a:t>BSP</a:t>
            </a:r>
            <a:r>
              <a:rPr lang="zh-CN" altLang="en-US" dirty="0" smtClean="0"/>
              <a:t>具有以下两个特点</a:t>
            </a:r>
            <a:endParaRPr lang="en-US" altLang="zh-CN" dirty="0" smtClean="0"/>
          </a:p>
          <a:p>
            <a:pPr>
              <a:buNone/>
            </a:pPr>
            <a:r>
              <a:rPr lang="zh-CN" altLang="en-US" dirty="0" smtClean="0"/>
              <a:t>  硬件相关性：因为嵌入式实时系统的硬件环境具有应用相关性，而作为上层软件与硬件平台之间的接口，</a:t>
            </a:r>
            <a:r>
              <a:rPr lang="en-US" dirty="0" smtClean="0"/>
              <a:t>BSP</a:t>
            </a:r>
            <a:r>
              <a:rPr lang="zh-CN" altLang="en-US" dirty="0" smtClean="0"/>
              <a:t>需要为操作系统提供操作和控制具体硬件的方法</a:t>
            </a:r>
            <a:endParaRPr lang="en-US" altLang="zh-CN" dirty="0" smtClean="0"/>
          </a:p>
          <a:p>
            <a:pPr>
              <a:buNone/>
            </a:pPr>
            <a:r>
              <a:rPr lang="zh-CN" altLang="en-US" dirty="0" smtClean="0"/>
              <a:t>  操作系统相关性：不同的操作系统具有各自的软件层次结构，因此，不同的操作系统具有特定的硬件接口形式</a:t>
            </a:r>
            <a:endParaRPr lang="zh-CN" altLang="en-US" dirty="0"/>
          </a:p>
        </p:txBody>
      </p:sp>
      <p:sp>
        <p:nvSpPr>
          <p:cNvPr id="2" name="标题 1"/>
          <p:cNvSpPr>
            <a:spLocks noGrp="1"/>
          </p:cNvSpPr>
          <p:nvPr>
            <p:ph type="title"/>
          </p:nvPr>
        </p:nvSpPr>
        <p:spPr/>
        <p:txBody>
          <a:bodyPr>
            <a:normAutofit/>
          </a:bodyPr>
          <a:lstStyle/>
          <a:p>
            <a:r>
              <a:rPr lang="zh-CN" altLang="en-US" dirty="0" smtClean="0"/>
              <a:t>中间层</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smtClean="0"/>
              <a:t>嵌入式系统是指以应用为中心，以计算机技术为基础，软件、硬件可剪裁，适应应用系统对功能、可靠性、成本、体积和功耗严格要求的专用计算机系统。</a:t>
            </a:r>
            <a:endParaRPr lang="en-US" altLang="zh-CN" dirty="0" smtClean="0"/>
          </a:p>
          <a:p>
            <a:r>
              <a:rPr lang="zh-CN" altLang="en-US" dirty="0" smtClean="0"/>
              <a:t>它包括硬件和软件两部分。硬件包括处理器</a:t>
            </a:r>
            <a:r>
              <a:rPr lang="en-US" dirty="0" smtClean="0"/>
              <a:t>/</a:t>
            </a:r>
            <a:r>
              <a:rPr lang="zh-CN" altLang="en-US" dirty="0" smtClean="0"/>
              <a:t>微处理器、存储器及外设器件和</a:t>
            </a:r>
            <a:r>
              <a:rPr lang="en-US" dirty="0" smtClean="0"/>
              <a:t>I/O</a:t>
            </a:r>
            <a:r>
              <a:rPr lang="zh-CN" altLang="en-US" dirty="0" smtClean="0"/>
              <a:t>端口、图形控制器等。软件包括操作系统软件（</a:t>
            </a:r>
            <a:r>
              <a:rPr lang="en-US" dirty="0" smtClean="0"/>
              <a:t>OS</a:t>
            </a:r>
            <a:r>
              <a:rPr lang="zh-CN" altLang="en-US" dirty="0" smtClean="0"/>
              <a:t>）（要求实时和多任务操作）和应用程序编程。</a:t>
            </a:r>
            <a:endParaRPr lang="en-US" altLang="zh-CN" dirty="0" smtClean="0"/>
          </a:p>
          <a:p>
            <a:r>
              <a:rPr lang="zh-CN" altLang="en-US" dirty="0" smtClean="0"/>
              <a:t>有时设计人员把这两种软件组合在一起。应用程序控制着系统的运作和行为，而操作系统控制着应用程序编程与硬件的交互作用。</a:t>
            </a:r>
            <a:endParaRPr lang="zh-CN" altLang="en-US" dirty="0"/>
          </a:p>
        </p:txBody>
      </p:sp>
      <p:sp>
        <p:nvSpPr>
          <p:cNvPr id="2" name="标题 1"/>
          <p:cNvSpPr>
            <a:spLocks noGrp="1"/>
          </p:cNvSpPr>
          <p:nvPr>
            <p:ph type="title"/>
          </p:nvPr>
        </p:nvSpPr>
        <p:spPr/>
        <p:txBody>
          <a:bodyPr/>
          <a:lstStyle/>
          <a:p>
            <a:r>
              <a:rPr lang="zh-CN" altLang="en-US" dirty="0" smtClean="0"/>
              <a:t>嵌入式系统的概念</a:t>
            </a:r>
            <a:endParaRPr lang="zh-CN" altLang="en-US" dirty="0"/>
          </a:p>
        </p:txBody>
      </p:sp>
      <p:sp>
        <p:nvSpPr>
          <p:cNvPr id="6" name="TextBox 5"/>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软件层由实时多任务操作系统（</a:t>
            </a:r>
            <a:r>
              <a:rPr lang="en-US" dirty="0" smtClean="0"/>
              <a:t>Real-time Operation System</a:t>
            </a:r>
            <a:r>
              <a:rPr lang="zh-CN" altLang="en-US" dirty="0" smtClean="0"/>
              <a:t>，</a:t>
            </a:r>
            <a:r>
              <a:rPr lang="en-US" dirty="0" smtClean="0"/>
              <a:t>RTOS</a:t>
            </a:r>
            <a:r>
              <a:rPr lang="zh-CN" altLang="en-US" dirty="0" smtClean="0"/>
              <a:t>）、文件系统、图形用户接口（</a:t>
            </a:r>
            <a:r>
              <a:rPr lang="en-US" dirty="0" smtClean="0"/>
              <a:t>Graphic User Interface</a:t>
            </a:r>
            <a:r>
              <a:rPr lang="zh-CN" altLang="en-US" dirty="0" smtClean="0"/>
              <a:t>，</a:t>
            </a:r>
            <a:r>
              <a:rPr lang="en-US" dirty="0" smtClean="0"/>
              <a:t>GUI</a:t>
            </a:r>
            <a:r>
              <a:rPr lang="zh-CN" altLang="en-US" dirty="0" smtClean="0"/>
              <a:t>）、网络系统及通用组件模块组成。</a:t>
            </a:r>
            <a:r>
              <a:rPr lang="en-US" dirty="0" smtClean="0"/>
              <a:t>RTOS</a:t>
            </a:r>
            <a:r>
              <a:rPr lang="zh-CN" altLang="en-US" dirty="0" smtClean="0"/>
              <a:t>是嵌入式应用软件的基础和开发平台</a:t>
            </a:r>
            <a:endParaRPr lang="en-US" altLang="zh-CN" dirty="0" smtClean="0"/>
          </a:p>
          <a:p>
            <a:endParaRPr lang="zh-CN" altLang="en-US" dirty="0"/>
          </a:p>
        </p:txBody>
      </p:sp>
      <p:sp>
        <p:nvSpPr>
          <p:cNvPr id="2" name="标题 1"/>
          <p:cNvSpPr>
            <a:spLocks noGrp="1"/>
          </p:cNvSpPr>
          <p:nvPr>
            <p:ph type="title"/>
          </p:nvPr>
        </p:nvSpPr>
        <p:spPr/>
        <p:txBody>
          <a:bodyPr>
            <a:normAutofit/>
          </a:bodyPr>
          <a:lstStyle/>
          <a:p>
            <a:r>
              <a:rPr lang="zh-CN" altLang="en-US" dirty="0" smtClean="0"/>
              <a:t>软件层</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zh-CN" altLang="en-US" dirty="0" smtClean="0"/>
              <a:t>嵌入式操作系统（</a:t>
            </a:r>
            <a:r>
              <a:rPr lang="en-US" dirty="0" smtClean="0"/>
              <a:t>Embedded Operation System</a:t>
            </a:r>
            <a:r>
              <a:rPr lang="zh-CN" altLang="en-US" dirty="0" smtClean="0"/>
              <a:t>，</a:t>
            </a:r>
            <a:r>
              <a:rPr lang="en-US" dirty="0" smtClean="0"/>
              <a:t>EOS</a:t>
            </a:r>
            <a:r>
              <a:rPr lang="zh-CN" altLang="en-US" dirty="0" smtClean="0"/>
              <a:t>）是一种用途广泛的系统软件，过去它主要应用与工业控制和国防系统领域。</a:t>
            </a:r>
            <a:r>
              <a:rPr lang="en-US" dirty="0" smtClean="0"/>
              <a:t>EOS</a:t>
            </a:r>
            <a:r>
              <a:rPr lang="zh-CN" altLang="en-US" dirty="0" smtClean="0"/>
              <a:t>负责嵌入系统的全部软、硬件资源的分配、任务调度，控制、协调并发活动。它必须体现其所在系统的特征，能够通过装卸某些模块来达到系统所要求的功能。</a:t>
            </a:r>
            <a:endParaRPr lang="en-US" altLang="zh-CN" dirty="0" smtClean="0"/>
          </a:p>
          <a:p>
            <a:r>
              <a:rPr lang="zh-CN" altLang="en-US" dirty="0" smtClean="0"/>
              <a:t>入式文件系统比较简单，主要提供文件存储、检索、更新等功能，一般不提供保护、加密等安全机制。它以系统调用和命令方式提供文件的各种操作，主要有设置、修改对文件和目录的存取权限。提供建立、修改、改变和删除目录等服务。提供创建、打开、读写、关闭和撤销文件等服务。</a:t>
            </a:r>
            <a:endParaRPr lang="zh-CN" altLang="en-US" dirty="0"/>
          </a:p>
        </p:txBody>
      </p:sp>
      <p:sp>
        <p:nvSpPr>
          <p:cNvPr id="2" name="标题 1"/>
          <p:cNvSpPr>
            <a:spLocks noGrp="1"/>
          </p:cNvSpPr>
          <p:nvPr>
            <p:ph type="title"/>
          </p:nvPr>
        </p:nvSpPr>
        <p:spPr/>
        <p:txBody>
          <a:bodyPr>
            <a:normAutofit/>
          </a:bodyPr>
          <a:lstStyle/>
          <a:p>
            <a:r>
              <a:rPr lang="zh-CN" altLang="en-US" dirty="0" smtClean="0"/>
              <a:t>软件层</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图形用户接口（</a:t>
            </a:r>
            <a:r>
              <a:rPr lang="en-US" dirty="0" smtClean="0"/>
              <a:t>GUI</a:t>
            </a:r>
            <a:r>
              <a:rPr lang="zh-CN" altLang="en-US" dirty="0" smtClean="0"/>
              <a:t>）的广泛应用是当今计算机发展的重大成就之一，它极大地方便了非专业用户的使用，人们从此不再需要死记硬背大量的命令，取而代之的是可用通过窗口、菜单、按键等方式来方便地进行操作。而嵌入式</a:t>
            </a:r>
            <a:r>
              <a:rPr lang="en-US" dirty="0" smtClean="0"/>
              <a:t>GUI</a:t>
            </a:r>
            <a:r>
              <a:rPr lang="zh-CN" altLang="en-US" dirty="0" smtClean="0"/>
              <a:t>具有下面几个方面的基本要求：轻型、占用资源少、高性能、高可靠性、便于移植、可配置等特点</a:t>
            </a:r>
            <a:endParaRPr lang="zh-CN" altLang="en-US" dirty="0"/>
          </a:p>
        </p:txBody>
      </p:sp>
      <p:sp>
        <p:nvSpPr>
          <p:cNvPr id="2" name="标题 1"/>
          <p:cNvSpPr>
            <a:spLocks noGrp="1"/>
          </p:cNvSpPr>
          <p:nvPr>
            <p:ph type="title"/>
          </p:nvPr>
        </p:nvSpPr>
        <p:spPr/>
        <p:txBody>
          <a:bodyPr>
            <a:normAutofit/>
          </a:bodyPr>
          <a:lstStyle/>
          <a:p>
            <a:r>
              <a:rPr lang="zh-CN" altLang="en-US" dirty="0" smtClean="0"/>
              <a:t>软件层</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功能层也称为应用软件层，应用软件是由基于实时系统开发的应用程序组成，运行在嵌入式操作系统之上，一般情况下与操作系统是分开的。应用软件用来实现对被控对象的控制功能。功能层是要面对被控对象和用户，为方便用户操作，往往需要提供一个友好的人机界面</a:t>
            </a:r>
            <a:endParaRPr lang="zh-CN" altLang="en-US" dirty="0"/>
          </a:p>
        </p:txBody>
      </p:sp>
      <p:sp>
        <p:nvSpPr>
          <p:cNvPr id="2" name="标题 1"/>
          <p:cNvSpPr>
            <a:spLocks noGrp="1"/>
          </p:cNvSpPr>
          <p:nvPr>
            <p:ph type="title"/>
          </p:nvPr>
        </p:nvSpPr>
        <p:spPr/>
        <p:txBody>
          <a:bodyPr>
            <a:normAutofit/>
          </a:bodyPr>
          <a:lstStyle/>
          <a:p>
            <a:r>
              <a:rPr lang="zh-CN" altLang="en-US" dirty="0" smtClean="0"/>
              <a:t>功能层</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嵌入式处理器是嵌入式系统的核心，是控制、辅助系统运行的硬件单元。其产品范围极其广阔，从最初的４位处理器、目前仍在大规模应用的８位单片机，到最新的受到广泛青睐的</a:t>
            </a:r>
            <a:r>
              <a:rPr lang="en-US" dirty="0" smtClean="0"/>
              <a:t>32</a:t>
            </a:r>
            <a:r>
              <a:rPr lang="zh-CN" altLang="en-US" dirty="0" smtClean="0"/>
              <a:t>位、</a:t>
            </a:r>
            <a:r>
              <a:rPr lang="en-US" dirty="0" smtClean="0"/>
              <a:t>64</a:t>
            </a:r>
            <a:r>
              <a:rPr lang="zh-CN" altLang="en-US" dirty="0" smtClean="0"/>
              <a:t>位嵌入式</a:t>
            </a:r>
            <a:r>
              <a:rPr lang="en-US" dirty="0" smtClean="0"/>
              <a:t>CPU</a:t>
            </a:r>
          </a:p>
          <a:p>
            <a:r>
              <a:rPr lang="zh-CN" altLang="en-US" dirty="0" smtClean="0"/>
              <a:t>目前，世界上具有嵌入式功能特点的处理器已经超过</a:t>
            </a:r>
            <a:r>
              <a:rPr lang="en-US" dirty="0" smtClean="0"/>
              <a:t>1000</a:t>
            </a:r>
            <a:r>
              <a:rPr lang="zh-CN" altLang="en-US" dirty="0" smtClean="0"/>
              <a:t>种，流行体系结构包括</a:t>
            </a:r>
            <a:r>
              <a:rPr lang="en-US" dirty="0" smtClean="0"/>
              <a:t>MCU</a:t>
            </a:r>
            <a:r>
              <a:rPr lang="zh-CN" altLang="en-US" dirty="0" smtClean="0"/>
              <a:t>、</a:t>
            </a:r>
            <a:r>
              <a:rPr lang="en-US" dirty="0" smtClean="0"/>
              <a:t>MPU</a:t>
            </a:r>
            <a:r>
              <a:rPr lang="zh-CN" altLang="en-US" dirty="0" smtClean="0"/>
              <a:t>等</a:t>
            </a:r>
            <a:r>
              <a:rPr lang="en-US" dirty="0" smtClean="0"/>
              <a:t>30</a:t>
            </a:r>
            <a:r>
              <a:rPr lang="zh-CN" altLang="en-US" dirty="0" smtClean="0"/>
              <a:t>多个系列。</a:t>
            </a:r>
            <a:endParaRPr lang="zh-CN" altLang="en-US" dirty="0"/>
          </a:p>
        </p:txBody>
      </p:sp>
      <p:sp>
        <p:nvSpPr>
          <p:cNvPr id="2" name="标题 1"/>
          <p:cNvSpPr>
            <a:spLocks noGrp="1"/>
          </p:cNvSpPr>
          <p:nvPr>
            <p:ph type="title"/>
          </p:nvPr>
        </p:nvSpPr>
        <p:spPr/>
        <p:txBody>
          <a:bodyPr>
            <a:normAutofit/>
          </a:bodyPr>
          <a:lstStyle/>
          <a:p>
            <a:r>
              <a:rPr lang="zh-CN" altLang="en-US" dirty="0" smtClean="0"/>
              <a:t>嵌入式处理器</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smtClean="0"/>
              <a:t>嵌入式微处理器（</a:t>
            </a:r>
            <a:r>
              <a:rPr lang="en-US" dirty="0" smtClean="0"/>
              <a:t>Micro Processor Unit</a:t>
            </a:r>
            <a:r>
              <a:rPr lang="zh-CN" altLang="en-US" dirty="0" smtClean="0"/>
              <a:t>，</a:t>
            </a:r>
            <a:r>
              <a:rPr lang="en-US" dirty="0" smtClean="0"/>
              <a:t>MPU</a:t>
            </a:r>
            <a:r>
              <a:rPr lang="zh-CN" altLang="en-US" dirty="0" smtClean="0"/>
              <a:t>）是由通用计算机中的</a:t>
            </a:r>
            <a:r>
              <a:rPr lang="en-US" dirty="0" smtClean="0"/>
              <a:t>CPU</a:t>
            </a:r>
            <a:r>
              <a:rPr lang="zh-CN" altLang="en-US" dirty="0" smtClean="0"/>
              <a:t>演变而来的。它的特征是具有</a:t>
            </a:r>
            <a:r>
              <a:rPr lang="en-US" dirty="0" smtClean="0"/>
              <a:t>32</a:t>
            </a:r>
            <a:r>
              <a:rPr lang="zh-CN" altLang="en-US" dirty="0" smtClean="0"/>
              <a:t>位以上的处理器，具有较高的性能，其价格也相应较高。但与计算机处理器不同的是，在实际嵌入式应用中，只保留和嵌入式应用紧密相关的功能硬件，去除其他的冗余功能部分，这样就以最低的功耗和资源实现嵌入式应用的特殊要求。</a:t>
            </a:r>
            <a:endParaRPr lang="en-US" altLang="zh-CN" dirty="0" smtClean="0"/>
          </a:p>
          <a:p>
            <a:r>
              <a:rPr lang="zh-CN" altLang="en-US" dirty="0" smtClean="0"/>
              <a:t>嵌入式微处理器具有体积小、重量轻、成本低、可靠性高的优点。目前，主要的嵌入式处理器类型有</a:t>
            </a:r>
            <a:r>
              <a:rPr lang="en-US" dirty="0" smtClean="0"/>
              <a:t>Am186/88</a:t>
            </a:r>
            <a:r>
              <a:rPr lang="zh-CN" altLang="en-US" dirty="0" smtClean="0"/>
              <a:t>、</a:t>
            </a:r>
            <a:r>
              <a:rPr lang="en-US" dirty="0" smtClean="0"/>
              <a:t>386EX</a:t>
            </a:r>
            <a:r>
              <a:rPr lang="zh-CN" altLang="en-US" dirty="0" smtClean="0"/>
              <a:t>、</a:t>
            </a:r>
            <a:r>
              <a:rPr lang="en-US" dirty="0" smtClean="0"/>
              <a:t>SC-400</a:t>
            </a:r>
            <a:r>
              <a:rPr lang="zh-CN" altLang="en-US" dirty="0" smtClean="0"/>
              <a:t>、</a:t>
            </a:r>
            <a:r>
              <a:rPr lang="en-US" dirty="0" smtClean="0"/>
              <a:t>Power PC</a:t>
            </a:r>
            <a:r>
              <a:rPr lang="zh-CN" altLang="en-US" dirty="0" smtClean="0"/>
              <a:t>、</a:t>
            </a:r>
            <a:r>
              <a:rPr lang="en-US" dirty="0" smtClean="0"/>
              <a:t>68000</a:t>
            </a:r>
            <a:r>
              <a:rPr lang="zh-CN" altLang="en-US" dirty="0" smtClean="0"/>
              <a:t>、</a:t>
            </a:r>
            <a:r>
              <a:rPr lang="en-US" dirty="0" smtClean="0"/>
              <a:t>MIPS</a:t>
            </a:r>
            <a:r>
              <a:rPr lang="zh-CN" altLang="en-US" dirty="0" smtClean="0"/>
              <a:t>、</a:t>
            </a:r>
            <a:r>
              <a:rPr lang="en-US" dirty="0" smtClean="0"/>
              <a:t>ARM/</a:t>
            </a:r>
            <a:r>
              <a:rPr lang="en-US" dirty="0" err="1" smtClean="0"/>
              <a:t>StrongARM</a:t>
            </a:r>
            <a:r>
              <a:rPr lang="zh-CN" altLang="en-US" dirty="0" smtClean="0"/>
              <a:t>系列等</a:t>
            </a:r>
            <a:endParaRPr lang="zh-CN" altLang="en-US" dirty="0"/>
          </a:p>
        </p:txBody>
      </p:sp>
      <p:sp>
        <p:nvSpPr>
          <p:cNvPr id="2" name="标题 1"/>
          <p:cNvSpPr>
            <a:spLocks noGrp="1"/>
          </p:cNvSpPr>
          <p:nvPr>
            <p:ph type="title"/>
          </p:nvPr>
        </p:nvSpPr>
        <p:spPr/>
        <p:txBody>
          <a:bodyPr>
            <a:normAutofit/>
          </a:bodyPr>
          <a:lstStyle/>
          <a:p>
            <a:r>
              <a:rPr lang="zh-CN" altLang="en-US" dirty="0" smtClean="0"/>
              <a:t>嵌入式微处理器</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r>
              <a:rPr lang="zh-CN" altLang="en-US" dirty="0" smtClean="0"/>
              <a:t>嵌入式微控制器（</a:t>
            </a:r>
            <a:r>
              <a:rPr lang="en-US" dirty="0" smtClean="0"/>
              <a:t>Microcontroller Unit</a:t>
            </a:r>
            <a:r>
              <a:rPr lang="zh-CN" altLang="en-US" dirty="0" smtClean="0"/>
              <a:t>，</a:t>
            </a:r>
            <a:r>
              <a:rPr lang="en-US" dirty="0" smtClean="0"/>
              <a:t>MCU</a:t>
            </a:r>
            <a:r>
              <a:rPr lang="zh-CN" altLang="en-US" dirty="0" smtClean="0"/>
              <a:t>）的典型代表是单片机，从</a:t>
            </a:r>
            <a:r>
              <a:rPr lang="en-US" dirty="0" smtClean="0"/>
              <a:t>20</a:t>
            </a:r>
            <a:r>
              <a:rPr lang="zh-CN" altLang="en-US" dirty="0" smtClean="0"/>
              <a:t>世纪</a:t>
            </a:r>
            <a:r>
              <a:rPr lang="en-US" dirty="0" smtClean="0"/>
              <a:t>70</a:t>
            </a:r>
            <a:r>
              <a:rPr lang="zh-CN" altLang="en-US" dirty="0" smtClean="0"/>
              <a:t>年代末单片机出现到今天，虽然已经经过了</a:t>
            </a:r>
            <a:r>
              <a:rPr lang="en-US" dirty="0" smtClean="0"/>
              <a:t>20</a:t>
            </a:r>
            <a:r>
              <a:rPr lang="zh-CN" altLang="en-US" dirty="0" smtClean="0"/>
              <a:t>多年的历史，但这种８位的电子器件目前在嵌入式设备中仍然有着极其广泛的应用。</a:t>
            </a:r>
            <a:endParaRPr lang="en-US" altLang="zh-CN" dirty="0" smtClean="0"/>
          </a:p>
          <a:p>
            <a:r>
              <a:rPr lang="zh-CN" altLang="en-US" dirty="0" smtClean="0"/>
              <a:t>单片机芯片内部集成</a:t>
            </a:r>
            <a:r>
              <a:rPr lang="en-US" dirty="0" smtClean="0"/>
              <a:t>ROM/EPROM</a:t>
            </a:r>
            <a:r>
              <a:rPr lang="zh-CN" altLang="en-US" dirty="0" smtClean="0"/>
              <a:t>、</a:t>
            </a:r>
            <a:r>
              <a:rPr lang="en-US" dirty="0" smtClean="0"/>
              <a:t>RAM</a:t>
            </a:r>
            <a:r>
              <a:rPr lang="zh-CN" altLang="en-US" dirty="0" smtClean="0"/>
              <a:t>、总线、总线逻辑、定时</a:t>
            </a:r>
            <a:r>
              <a:rPr lang="en-US" dirty="0" smtClean="0"/>
              <a:t>/</a:t>
            </a:r>
            <a:r>
              <a:rPr lang="zh-CN" altLang="en-US" dirty="0" smtClean="0"/>
              <a:t>计数器、看门狗、</a:t>
            </a:r>
            <a:r>
              <a:rPr lang="en-US" dirty="0" smtClean="0"/>
              <a:t>I/O</a:t>
            </a:r>
            <a:r>
              <a:rPr lang="zh-CN" altLang="en-US" dirty="0" smtClean="0"/>
              <a:t>、串行口、脉宽调制输出、</a:t>
            </a:r>
            <a:r>
              <a:rPr lang="en-US" dirty="0" smtClean="0"/>
              <a:t>A/D</a:t>
            </a:r>
            <a:r>
              <a:rPr lang="zh-CN" altLang="en-US" dirty="0" smtClean="0"/>
              <a:t>、</a:t>
            </a:r>
            <a:r>
              <a:rPr lang="en-US" dirty="0" smtClean="0"/>
              <a:t>D/A</a:t>
            </a:r>
            <a:r>
              <a:rPr lang="zh-CN" altLang="en-US" dirty="0" smtClean="0"/>
              <a:t>、</a:t>
            </a:r>
            <a:r>
              <a:rPr lang="en-US" dirty="0" smtClean="0"/>
              <a:t>Flash RAM</a:t>
            </a:r>
            <a:r>
              <a:rPr lang="zh-CN" altLang="en-US" dirty="0" smtClean="0"/>
              <a:t>、</a:t>
            </a:r>
            <a:r>
              <a:rPr lang="en-US" dirty="0" smtClean="0"/>
              <a:t>EEPROM</a:t>
            </a:r>
            <a:r>
              <a:rPr lang="zh-CN" altLang="en-US" dirty="0" smtClean="0"/>
              <a:t>等各种必要功能和外设，与嵌入式微处理器相比，微控制器的最大特点是单片化，体积大大减小，从而使功耗和成本下降、可靠性提高。微控制器是目前嵌入式系统工业的主流。</a:t>
            </a:r>
            <a:endParaRPr lang="zh-CN" altLang="en-US" dirty="0"/>
          </a:p>
        </p:txBody>
      </p:sp>
      <p:sp>
        <p:nvSpPr>
          <p:cNvPr id="2" name="标题 1"/>
          <p:cNvSpPr>
            <a:spLocks noGrp="1"/>
          </p:cNvSpPr>
          <p:nvPr>
            <p:ph type="title"/>
          </p:nvPr>
        </p:nvSpPr>
        <p:spPr/>
        <p:txBody>
          <a:bodyPr>
            <a:normAutofit/>
          </a:bodyPr>
          <a:lstStyle/>
          <a:p>
            <a:r>
              <a:rPr lang="zh-CN" altLang="en-US" dirty="0" smtClean="0"/>
              <a:t>嵌入式微控制器</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嵌入式</a:t>
            </a:r>
            <a:r>
              <a:rPr lang="en-US" dirty="0" smtClean="0"/>
              <a:t>DSP</a:t>
            </a:r>
            <a:r>
              <a:rPr lang="zh-CN" altLang="en-US" dirty="0" smtClean="0"/>
              <a:t>处理器（</a:t>
            </a:r>
            <a:r>
              <a:rPr lang="en-US" dirty="0" smtClean="0"/>
              <a:t>Embedded Digital Signal Processor</a:t>
            </a:r>
            <a:r>
              <a:rPr lang="zh-CN" altLang="en-US" dirty="0" smtClean="0"/>
              <a:t>，</a:t>
            </a:r>
            <a:r>
              <a:rPr lang="en-US" dirty="0" smtClean="0"/>
              <a:t>EDSP</a:t>
            </a:r>
            <a:r>
              <a:rPr lang="zh-CN" altLang="en-US" dirty="0" smtClean="0"/>
              <a:t>）是专门用于信号处理方面的处理器，其在系统结构和指令算法方面进行了特殊设计，具有很高的编译效率和指令的执行速度。在数字滤波、</a:t>
            </a:r>
            <a:r>
              <a:rPr lang="en-US" dirty="0" smtClean="0"/>
              <a:t>FFT</a:t>
            </a:r>
            <a:r>
              <a:rPr lang="zh-CN" altLang="en-US" dirty="0" smtClean="0"/>
              <a:t>、谱分析等各种仪器上</a:t>
            </a:r>
            <a:r>
              <a:rPr lang="en-US" dirty="0" smtClean="0"/>
              <a:t>DSP</a:t>
            </a:r>
            <a:r>
              <a:rPr lang="zh-CN" altLang="en-US" dirty="0" smtClean="0"/>
              <a:t>获得了大规模的应用</a:t>
            </a:r>
            <a:endParaRPr lang="en-US" altLang="zh-CN" dirty="0" smtClean="0"/>
          </a:p>
          <a:p>
            <a:r>
              <a:rPr lang="zh-CN" altLang="en-US" dirty="0" smtClean="0"/>
              <a:t>目前，最为广泛应用的是</a:t>
            </a:r>
            <a:r>
              <a:rPr lang="en-US" dirty="0" smtClean="0"/>
              <a:t>TI</a:t>
            </a:r>
            <a:r>
              <a:rPr lang="zh-CN" altLang="en-US" dirty="0" smtClean="0"/>
              <a:t>的</a:t>
            </a:r>
            <a:r>
              <a:rPr lang="en-US" dirty="0" smtClean="0"/>
              <a:t>TMS320C2000/C5000</a:t>
            </a:r>
            <a:r>
              <a:rPr lang="zh-CN" altLang="en-US" dirty="0" smtClean="0"/>
              <a:t>系列，另外如</a:t>
            </a:r>
            <a:r>
              <a:rPr lang="en-US" dirty="0" smtClean="0"/>
              <a:t>Intel</a:t>
            </a:r>
            <a:r>
              <a:rPr lang="zh-CN" altLang="en-US" dirty="0" smtClean="0"/>
              <a:t>的</a:t>
            </a:r>
            <a:r>
              <a:rPr lang="en-US" dirty="0" smtClean="0"/>
              <a:t>MCS-296</a:t>
            </a:r>
            <a:r>
              <a:rPr lang="zh-CN" altLang="en-US" dirty="0" smtClean="0"/>
              <a:t>和</a:t>
            </a:r>
            <a:r>
              <a:rPr lang="en-US" dirty="0" smtClean="0"/>
              <a:t>Siemens</a:t>
            </a:r>
            <a:r>
              <a:rPr lang="zh-CN" altLang="en-US" dirty="0" smtClean="0"/>
              <a:t>的</a:t>
            </a:r>
            <a:r>
              <a:rPr lang="en-US" dirty="0" err="1" smtClean="0"/>
              <a:t>TriCore</a:t>
            </a:r>
            <a:r>
              <a:rPr lang="zh-CN" altLang="en-US" dirty="0" smtClean="0"/>
              <a:t>也有各自的应用范围</a:t>
            </a:r>
            <a:endParaRPr lang="zh-CN" altLang="en-US" dirty="0"/>
          </a:p>
        </p:txBody>
      </p:sp>
      <p:sp>
        <p:nvSpPr>
          <p:cNvPr id="2" name="标题 1"/>
          <p:cNvSpPr>
            <a:spLocks noGrp="1"/>
          </p:cNvSpPr>
          <p:nvPr>
            <p:ph type="title"/>
          </p:nvPr>
        </p:nvSpPr>
        <p:spPr/>
        <p:txBody>
          <a:bodyPr>
            <a:normAutofit/>
          </a:bodyPr>
          <a:lstStyle/>
          <a:p>
            <a:r>
              <a:rPr lang="zh-CN" altLang="en-US" dirty="0" smtClean="0"/>
              <a:t>嵌入式</a:t>
            </a:r>
            <a:r>
              <a:rPr lang="en-US" dirty="0" smtClean="0"/>
              <a:t>DSP</a:t>
            </a:r>
            <a:r>
              <a:rPr lang="zh-CN" altLang="en-US" dirty="0" smtClean="0"/>
              <a:t>处理器</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dirty="0" err="1" smtClean="0"/>
              <a:t>SoC</a:t>
            </a:r>
            <a:r>
              <a:rPr lang="zh-CN" altLang="en-US" dirty="0" smtClean="0"/>
              <a:t>追求产品系统最大包容的集成器件，是目前嵌入式应用领域的热门话题之一。</a:t>
            </a:r>
            <a:r>
              <a:rPr lang="en-US" dirty="0" err="1" smtClean="0"/>
              <a:t>SoC</a:t>
            </a:r>
            <a:r>
              <a:rPr lang="zh-CN" altLang="en-US" dirty="0" smtClean="0"/>
              <a:t>最大的特点是成功实现了软硬件无缝结合，直接在处理器片内嵌入操作系统的代码模块。而且</a:t>
            </a:r>
            <a:r>
              <a:rPr lang="en-US" dirty="0" err="1" smtClean="0"/>
              <a:t>SoC</a:t>
            </a:r>
            <a:r>
              <a:rPr lang="zh-CN" altLang="en-US" dirty="0" smtClean="0"/>
              <a:t>具有极高的综合性，在一个硅片内部运用</a:t>
            </a:r>
            <a:r>
              <a:rPr lang="en-US" dirty="0" smtClean="0"/>
              <a:t>VHDL</a:t>
            </a:r>
            <a:r>
              <a:rPr lang="zh-CN" altLang="en-US" dirty="0" smtClean="0"/>
              <a:t>等硬件描述语言，实现一个复杂的系统</a:t>
            </a:r>
            <a:endParaRPr lang="zh-CN" altLang="en-US" dirty="0"/>
          </a:p>
        </p:txBody>
      </p:sp>
      <p:sp>
        <p:nvSpPr>
          <p:cNvPr id="2" name="标题 1"/>
          <p:cNvSpPr>
            <a:spLocks noGrp="1"/>
          </p:cNvSpPr>
          <p:nvPr>
            <p:ph type="title"/>
          </p:nvPr>
        </p:nvSpPr>
        <p:spPr/>
        <p:txBody>
          <a:bodyPr>
            <a:normAutofit/>
          </a:bodyPr>
          <a:lstStyle/>
          <a:p>
            <a:r>
              <a:rPr lang="en-US" dirty="0" err="1" smtClean="0"/>
              <a:t>SoC</a:t>
            </a:r>
            <a:r>
              <a:rPr lang="zh-CN" altLang="en-US" dirty="0" smtClean="0"/>
              <a:t>（</a:t>
            </a:r>
            <a:r>
              <a:rPr lang="en-US" dirty="0" smtClean="0"/>
              <a:t>System on Chip</a:t>
            </a:r>
            <a:r>
              <a:rPr lang="zh-CN" altLang="en-US" dirty="0" smtClean="0"/>
              <a:t>）片上系统</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嵌入式操作系统（</a:t>
            </a:r>
            <a:r>
              <a:rPr lang="en-US" dirty="0" smtClean="0"/>
              <a:t>Embedded </a:t>
            </a:r>
            <a:r>
              <a:rPr lang="en-US" dirty="0" err="1" smtClean="0"/>
              <a:t>OperatingSystem</a:t>
            </a:r>
            <a:r>
              <a:rPr lang="zh-CN" altLang="en-US" dirty="0" smtClean="0"/>
              <a:t>，</a:t>
            </a:r>
            <a:r>
              <a:rPr lang="en-US" dirty="0" smtClean="0"/>
              <a:t>EOS</a:t>
            </a:r>
            <a:r>
              <a:rPr lang="zh-CN" altLang="en-US" dirty="0" smtClean="0"/>
              <a:t>）是一种用途广泛的系统软件，过去它主要应用于工业控制和国防系统领域。</a:t>
            </a:r>
            <a:r>
              <a:rPr lang="en-US" dirty="0" smtClean="0"/>
              <a:t>EOS</a:t>
            </a:r>
            <a:r>
              <a:rPr lang="zh-CN" altLang="en-US" dirty="0" smtClean="0"/>
              <a:t>负责嵌入系统的全部软、硬件资源的分配、调度工作，控制协调并发活动；它必须体现其所在系统的特征，能够通过装卸某些模块来达到系统所要求的功能</a:t>
            </a:r>
            <a:endParaRPr lang="en-US" altLang="zh-CN" dirty="0" smtClean="0"/>
          </a:p>
          <a:p>
            <a:r>
              <a:rPr lang="en-US" dirty="0" smtClean="0"/>
              <a:t>EOS</a:t>
            </a:r>
            <a:r>
              <a:rPr lang="zh-CN" altLang="en-US" dirty="0" smtClean="0"/>
              <a:t>是相对于一般操作系统而言的，它除具备了一般操作系统最基本的功能，如任务调度、同步机制、中断处理、文件功能等外，还具有以下特点</a:t>
            </a:r>
            <a:r>
              <a:rPr lang="en-US" altLang="zh-CN" dirty="0" smtClean="0"/>
              <a:t>:</a:t>
            </a:r>
            <a:endParaRPr lang="zh-CN" altLang="en-US" dirty="0"/>
          </a:p>
        </p:txBody>
      </p:sp>
      <p:sp>
        <p:nvSpPr>
          <p:cNvPr id="2" name="标题 1"/>
          <p:cNvSpPr>
            <a:spLocks noGrp="1"/>
          </p:cNvSpPr>
          <p:nvPr>
            <p:ph type="title"/>
          </p:nvPr>
        </p:nvSpPr>
        <p:spPr/>
        <p:txBody>
          <a:bodyPr>
            <a:normAutofit/>
          </a:bodyPr>
          <a:lstStyle/>
          <a:p>
            <a:r>
              <a:rPr lang="zh-CN" altLang="en-US" dirty="0" smtClean="0"/>
              <a:t>典型的嵌入式操作系统</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嵌入式系统通常是面向特定应用的嵌入式</a:t>
            </a:r>
            <a:r>
              <a:rPr lang="en-US" dirty="0" smtClean="0"/>
              <a:t>CPU</a:t>
            </a:r>
            <a:r>
              <a:rPr lang="zh-CN" altLang="en-US" dirty="0" smtClean="0"/>
              <a:t>，与通用型的最大不同就是嵌入式</a:t>
            </a:r>
            <a:r>
              <a:rPr lang="en-US" dirty="0" smtClean="0"/>
              <a:t>CPU</a:t>
            </a:r>
            <a:r>
              <a:rPr lang="zh-CN" altLang="en-US" dirty="0" smtClean="0"/>
              <a:t>大多工作在为特定用户群设计的系统中，执行的是带有特定要求的预先定义的任务，如实时性、安全性、可用性等。它通常具有低功耗、体积小、集成度高等特点，能够把通用</a:t>
            </a:r>
            <a:r>
              <a:rPr lang="en-US" dirty="0" smtClean="0"/>
              <a:t>CPU</a:t>
            </a:r>
            <a:r>
              <a:rPr lang="zh-CN" altLang="en-US" dirty="0" smtClean="0"/>
              <a:t>中许多由板卡完成的任务集成在芯片内部，从而有利于嵌入式系统设计趋于小型化，移动能力大大增强，跟网络的耦合也越来越紧密</a:t>
            </a:r>
            <a:endParaRPr lang="zh-CN" altLang="en-US" dirty="0"/>
          </a:p>
        </p:txBody>
      </p:sp>
      <p:sp>
        <p:nvSpPr>
          <p:cNvPr id="2" name="标题 1"/>
          <p:cNvSpPr>
            <a:spLocks noGrp="1"/>
          </p:cNvSpPr>
          <p:nvPr>
            <p:ph type="title"/>
          </p:nvPr>
        </p:nvSpPr>
        <p:spPr/>
        <p:txBody>
          <a:bodyPr>
            <a:normAutofit/>
          </a:bodyPr>
          <a:lstStyle/>
          <a:p>
            <a:r>
              <a:rPr lang="zh-CN" altLang="en-US" dirty="0" smtClean="0"/>
              <a:t>嵌入式计算机系统特点</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zh-CN" altLang="en-US" dirty="0" smtClean="0"/>
              <a:t>可装卸性、开放性、可伸缩性的体系结构</a:t>
            </a:r>
            <a:endParaRPr lang="en-US" altLang="zh-CN" dirty="0" smtClean="0"/>
          </a:p>
          <a:p>
            <a:r>
              <a:rPr lang="zh-CN" altLang="en-US" dirty="0" smtClean="0"/>
              <a:t>强实时性，可用于各种设备控制当中</a:t>
            </a:r>
            <a:endParaRPr lang="en-US" altLang="zh-CN" dirty="0" smtClean="0"/>
          </a:p>
          <a:p>
            <a:r>
              <a:rPr lang="zh-CN" altLang="en-US" dirty="0" smtClean="0"/>
              <a:t>统一的接口，提供各种设备驱动接入</a:t>
            </a:r>
            <a:endParaRPr lang="en-US" altLang="zh-CN" dirty="0" smtClean="0"/>
          </a:p>
          <a:p>
            <a:r>
              <a:rPr lang="zh-CN" altLang="en-US" dirty="0" smtClean="0"/>
              <a:t>操作方便、简单，提供友好的图形用户界面</a:t>
            </a:r>
            <a:endParaRPr lang="en-US" altLang="zh-CN" dirty="0" smtClean="0"/>
          </a:p>
          <a:p>
            <a:r>
              <a:rPr lang="zh-CN" altLang="en-US" dirty="0" smtClean="0"/>
              <a:t>提供强大的网络功能，支持</a:t>
            </a:r>
            <a:r>
              <a:rPr lang="en-US" dirty="0" smtClean="0"/>
              <a:t>TCP/IP</a:t>
            </a:r>
            <a:r>
              <a:rPr lang="zh-CN" altLang="en-US" dirty="0" smtClean="0"/>
              <a:t>及其他协议，提供</a:t>
            </a:r>
            <a:r>
              <a:rPr lang="en-US" dirty="0" smtClean="0"/>
              <a:t>TCP/UDP/IP/PPP</a:t>
            </a:r>
            <a:r>
              <a:rPr lang="zh-CN" altLang="en-US" dirty="0" smtClean="0"/>
              <a:t>支持及统一的</a:t>
            </a:r>
            <a:r>
              <a:rPr lang="en-US" dirty="0" smtClean="0"/>
              <a:t>MAC</a:t>
            </a:r>
            <a:r>
              <a:rPr lang="zh-CN" altLang="en-US" dirty="0" smtClean="0"/>
              <a:t>访问层接口，为各种移动计算设备预留接口</a:t>
            </a:r>
            <a:endParaRPr lang="en-US" altLang="zh-CN" dirty="0" smtClean="0"/>
          </a:p>
          <a:p>
            <a:r>
              <a:rPr lang="zh-CN" altLang="en-US" dirty="0" smtClean="0"/>
              <a:t>强稳定性，弱交互性。嵌入式系统一旦开始运行就不需要用户过多地干预，这就要负责系统管理的</a:t>
            </a:r>
            <a:r>
              <a:rPr lang="en-US" dirty="0" smtClean="0"/>
              <a:t>EOS</a:t>
            </a:r>
            <a:r>
              <a:rPr lang="zh-CN" altLang="en-US" dirty="0" smtClean="0"/>
              <a:t>具有较强的稳定性。嵌入式操作系统的用户接口一般不提供操作命令，它通过系统调用命令向用户程序提供服务</a:t>
            </a:r>
            <a:endParaRPr lang="zh-CN" altLang="en-US" dirty="0"/>
          </a:p>
        </p:txBody>
      </p:sp>
      <p:sp>
        <p:nvSpPr>
          <p:cNvPr id="2" name="标题 1"/>
          <p:cNvSpPr>
            <a:spLocks noGrp="1"/>
          </p:cNvSpPr>
          <p:nvPr>
            <p:ph type="title"/>
          </p:nvPr>
        </p:nvSpPr>
        <p:spPr/>
        <p:txBody>
          <a:bodyPr>
            <a:normAutofit/>
          </a:bodyPr>
          <a:lstStyle/>
          <a:p>
            <a:r>
              <a:rPr lang="zh-CN" altLang="en-US" dirty="0" smtClean="0"/>
              <a:t>典型的嵌入式操作系统</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固化代码。在嵌入系统中，嵌入式操作系统和应用软件被固化在嵌入式系统计算机的</a:t>
            </a:r>
            <a:r>
              <a:rPr lang="en-US" dirty="0" smtClean="0"/>
              <a:t>ROM</a:t>
            </a:r>
            <a:r>
              <a:rPr lang="zh-CN" altLang="en-US" dirty="0" smtClean="0"/>
              <a:t>中。辅助存储器在嵌入式系统中很少使用，因此，嵌入式操作系统的文件管理功能应该能够很容易地拆卸，而用各种内存文件系统</a:t>
            </a:r>
            <a:endParaRPr lang="en-US" altLang="zh-CN" dirty="0" smtClean="0"/>
          </a:p>
          <a:p>
            <a:r>
              <a:rPr lang="zh-CN" altLang="en-US" dirty="0" smtClean="0"/>
              <a:t>更好的硬件适应性，也就是良好的移植性</a:t>
            </a:r>
            <a:endParaRPr lang="zh-CN" altLang="en-US" dirty="0"/>
          </a:p>
        </p:txBody>
      </p:sp>
      <p:sp>
        <p:nvSpPr>
          <p:cNvPr id="2" name="标题 1"/>
          <p:cNvSpPr>
            <a:spLocks noGrp="1"/>
          </p:cNvSpPr>
          <p:nvPr>
            <p:ph type="title"/>
          </p:nvPr>
        </p:nvSpPr>
        <p:spPr/>
        <p:txBody>
          <a:bodyPr>
            <a:normAutofit/>
          </a:bodyPr>
          <a:lstStyle/>
          <a:p>
            <a:r>
              <a:rPr lang="zh-CN" altLang="en-US" dirty="0" smtClean="0"/>
              <a:t>典型的嵌入式操作系统</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r>
              <a:rPr lang="zh-CN" altLang="en-US" dirty="0" smtClean="0"/>
              <a:t>在所有的操作系统中，</a:t>
            </a:r>
            <a:r>
              <a:rPr lang="en-US" dirty="0" smtClean="0"/>
              <a:t>Linux</a:t>
            </a:r>
            <a:r>
              <a:rPr lang="zh-CN" altLang="en-US" dirty="0" smtClean="0"/>
              <a:t>是发展最快、应用最广泛的系统之一。</a:t>
            </a:r>
            <a:r>
              <a:rPr lang="en-US" dirty="0" smtClean="0"/>
              <a:t>Linux</a:t>
            </a:r>
            <a:r>
              <a:rPr lang="zh-CN" altLang="en-US" dirty="0" smtClean="0"/>
              <a:t>本身的种种特性使其成为嵌入式开发的首选。在进入市场的前两年中，嵌入式</a:t>
            </a:r>
            <a:r>
              <a:rPr lang="en-US" dirty="0" smtClean="0"/>
              <a:t>Linux</a:t>
            </a:r>
            <a:r>
              <a:rPr lang="zh-CN" altLang="en-US" dirty="0" smtClean="0"/>
              <a:t>的设计通过广泛应用而获得巨大的成功。</a:t>
            </a:r>
            <a:endParaRPr lang="en-US" altLang="zh-CN" dirty="0" smtClean="0"/>
          </a:p>
          <a:p>
            <a:r>
              <a:rPr lang="zh-CN" altLang="en-US" dirty="0" smtClean="0"/>
              <a:t>随着嵌入式</a:t>
            </a:r>
            <a:r>
              <a:rPr lang="en-US" dirty="0" smtClean="0"/>
              <a:t>Linux</a:t>
            </a:r>
            <a:r>
              <a:rPr lang="zh-CN" altLang="en-US" dirty="0" smtClean="0"/>
              <a:t>技术的成熟，以其按应用要求可定制系统、支持多数硬件平台等特性，已由早期的试用阶段迈进到逐渐成为嵌入式市场的主流。</a:t>
            </a:r>
            <a:endParaRPr lang="en-US" altLang="zh-CN" dirty="0" smtClean="0"/>
          </a:p>
          <a:p>
            <a:r>
              <a:rPr lang="zh-CN" altLang="en-US" dirty="0" smtClean="0"/>
              <a:t>根据</a:t>
            </a:r>
            <a:r>
              <a:rPr lang="en-US" dirty="0" smtClean="0"/>
              <a:t>IDC</a:t>
            </a:r>
            <a:r>
              <a:rPr lang="zh-CN" altLang="en-US" dirty="0" smtClean="0"/>
              <a:t>的报告，</a:t>
            </a:r>
            <a:r>
              <a:rPr lang="en-US" dirty="0" smtClean="0"/>
              <a:t>Linux</a:t>
            </a:r>
            <a:r>
              <a:rPr lang="zh-CN" altLang="en-US" dirty="0" smtClean="0"/>
              <a:t>已经成为全球第二大操作系统。</a:t>
            </a:r>
            <a:r>
              <a:rPr lang="en-US" dirty="0" smtClean="0"/>
              <a:t>Linux</a:t>
            </a:r>
            <a:r>
              <a:rPr lang="zh-CN" altLang="en-US" dirty="0" smtClean="0"/>
              <a:t>发展如此之快的另一个主要原因是产品的成本。在激烈的市场竞争中，只拥有先进的技术是远远不够的，如何减少产品的投入也是需要重点考虑的问题。免费的</a:t>
            </a:r>
            <a:r>
              <a:rPr lang="en-US" dirty="0" smtClean="0"/>
              <a:t>Linux</a:t>
            </a:r>
            <a:r>
              <a:rPr lang="zh-CN" altLang="en-US" dirty="0" smtClean="0"/>
              <a:t>为厂商节约了一大笔开支，特别是对于经济实力不强的公司来说。目前</a:t>
            </a:r>
            <a:r>
              <a:rPr lang="en-US" dirty="0" smtClean="0"/>
              <a:t> Linux </a:t>
            </a:r>
            <a:r>
              <a:rPr lang="zh-CN" altLang="en-US" dirty="0" smtClean="0"/>
              <a:t>内核的最新版本已经达到</a:t>
            </a:r>
            <a:r>
              <a:rPr lang="en-US" dirty="0" smtClean="0"/>
              <a:t>2.6.xx</a:t>
            </a:r>
            <a:endParaRPr lang="zh-CN" altLang="en-US" dirty="0"/>
          </a:p>
        </p:txBody>
      </p:sp>
      <p:sp>
        <p:nvSpPr>
          <p:cNvPr id="2" name="标题 1"/>
          <p:cNvSpPr>
            <a:spLocks noGrp="1"/>
          </p:cNvSpPr>
          <p:nvPr>
            <p:ph type="title"/>
          </p:nvPr>
        </p:nvSpPr>
        <p:spPr/>
        <p:txBody>
          <a:bodyPr>
            <a:normAutofit/>
          </a:bodyPr>
          <a:lstStyle/>
          <a:p>
            <a:r>
              <a:rPr lang="en-US" dirty="0" smtClean="0"/>
              <a:t>Linux</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dirty="0" err="1" smtClean="0"/>
              <a:t>μC</a:t>
            </a:r>
            <a:r>
              <a:rPr lang="en-US" dirty="0" smtClean="0"/>
              <a:t>/OS</a:t>
            </a:r>
            <a:r>
              <a:rPr lang="zh-CN" altLang="en-US" dirty="0" smtClean="0"/>
              <a:t>是一个典型的实时操作系统。该系统从</a:t>
            </a:r>
            <a:r>
              <a:rPr lang="en-US" dirty="0" smtClean="0"/>
              <a:t>1992</a:t>
            </a:r>
            <a:r>
              <a:rPr lang="zh-CN" altLang="en-US" dirty="0" smtClean="0"/>
              <a:t>年开始发展，目前流行的是第二个版本，即</a:t>
            </a:r>
            <a:r>
              <a:rPr lang="en-US" dirty="0" err="1" smtClean="0"/>
              <a:t>μC</a:t>
            </a:r>
            <a:r>
              <a:rPr lang="en-US" dirty="0" smtClean="0"/>
              <a:t>/</a:t>
            </a:r>
            <a:r>
              <a:rPr lang="en-US" dirty="0" err="1" smtClean="0"/>
              <a:t>OSⅡ</a:t>
            </a:r>
            <a:r>
              <a:rPr lang="zh-CN" altLang="en-US" dirty="0" smtClean="0"/>
              <a:t>。</a:t>
            </a:r>
            <a:endParaRPr lang="en-US" altLang="zh-CN" dirty="0" smtClean="0"/>
          </a:p>
          <a:p>
            <a:r>
              <a:rPr lang="zh-CN" altLang="en-US" dirty="0" smtClean="0"/>
              <a:t>其特点可以概括为以下几个方面：公开源代码，代码结构清晰、明了，注释详细，组织有条理，可移植性好，可裁剪，可固化，内核属于抢占式，最多可以管理</a:t>
            </a:r>
            <a:r>
              <a:rPr lang="en-US" dirty="0" smtClean="0"/>
              <a:t>64</a:t>
            </a:r>
            <a:r>
              <a:rPr lang="zh-CN" altLang="en-US" dirty="0" smtClean="0"/>
              <a:t>个任务。</a:t>
            </a:r>
            <a:endParaRPr lang="en-US" altLang="zh-CN" dirty="0" smtClean="0"/>
          </a:p>
          <a:p>
            <a:r>
              <a:rPr lang="zh-CN" altLang="en-US" dirty="0" smtClean="0"/>
              <a:t>该系统短小精悍，是研究和学习实时操作系统的首选</a:t>
            </a:r>
            <a:endParaRPr lang="zh-CN" altLang="en-US" dirty="0"/>
          </a:p>
        </p:txBody>
      </p:sp>
      <p:sp>
        <p:nvSpPr>
          <p:cNvPr id="2" name="标题 1"/>
          <p:cNvSpPr>
            <a:spLocks noGrp="1"/>
          </p:cNvSpPr>
          <p:nvPr>
            <p:ph type="title"/>
          </p:nvPr>
        </p:nvSpPr>
        <p:spPr/>
        <p:txBody>
          <a:bodyPr>
            <a:normAutofit/>
          </a:bodyPr>
          <a:lstStyle/>
          <a:p>
            <a:r>
              <a:rPr lang="en-US" dirty="0" err="1" smtClean="0"/>
              <a:t>μC</a:t>
            </a:r>
            <a:r>
              <a:rPr lang="en-US" dirty="0" smtClean="0"/>
              <a:t>/OS</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dirty="0" smtClean="0"/>
              <a:t>Windows CE</a:t>
            </a:r>
            <a:r>
              <a:rPr lang="zh-CN" altLang="en-US" dirty="0" smtClean="0"/>
              <a:t>是</a:t>
            </a:r>
            <a:r>
              <a:rPr lang="en-US" dirty="0" err="1" smtClean="0"/>
              <a:t>Microsft</a:t>
            </a:r>
            <a:r>
              <a:rPr lang="zh-CN" altLang="en-US" dirty="0" smtClean="0"/>
              <a:t>公司的产品，是从整体上为有限资源的平台设计的多线程、完整优先权、多任务的操作系统。</a:t>
            </a:r>
            <a:endParaRPr lang="en-US" altLang="zh-CN" dirty="0" smtClean="0"/>
          </a:p>
          <a:p>
            <a:r>
              <a:rPr lang="en-US" dirty="0" smtClean="0"/>
              <a:t>Windows CE</a:t>
            </a:r>
            <a:r>
              <a:rPr lang="zh-CN" altLang="en-US" dirty="0" smtClean="0"/>
              <a:t>采用模块化设计，并对于从掌上电脑到专用的工控电子设备进行定制。此操作系统的基本内核需要至少</a:t>
            </a:r>
            <a:r>
              <a:rPr lang="en-US" dirty="0" smtClean="0"/>
              <a:t>200KB ROM</a:t>
            </a:r>
            <a:r>
              <a:rPr lang="zh-CN" altLang="en-US" dirty="0" smtClean="0"/>
              <a:t>存储器。从游戏机到现在大部分的掌上电脑都采用了</a:t>
            </a:r>
            <a:r>
              <a:rPr lang="en-US" dirty="0" smtClean="0"/>
              <a:t>Windows CE</a:t>
            </a:r>
            <a:r>
              <a:rPr lang="zh-CN" altLang="en-US" dirty="0" smtClean="0"/>
              <a:t>作为操作系统，其缺点是系统软件价格过高，影响整个产品的成本控制</a:t>
            </a:r>
            <a:endParaRPr lang="zh-CN" altLang="en-US" dirty="0"/>
          </a:p>
        </p:txBody>
      </p:sp>
      <p:sp>
        <p:nvSpPr>
          <p:cNvPr id="2" name="标题 1"/>
          <p:cNvSpPr>
            <a:spLocks noGrp="1"/>
          </p:cNvSpPr>
          <p:nvPr>
            <p:ph type="title"/>
          </p:nvPr>
        </p:nvSpPr>
        <p:spPr/>
        <p:txBody>
          <a:bodyPr>
            <a:normAutofit/>
          </a:bodyPr>
          <a:lstStyle/>
          <a:p>
            <a:r>
              <a:rPr lang="en-US" dirty="0" smtClean="0"/>
              <a:t>Windows CE</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dirty="0" err="1" smtClean="0"/>
              <a:t>xWorks</a:t>
            </a:r>
            <a:r>
              <a:rPr lang="zh-CN" altLang="en-US" dirty="0" smtClean="0"/>
              <a:t>是</a:t>
            </a:r>
            <a:r>
              <a:rPr lang="en-US" dirty="0" err="1" smtClean="0"/>
              <a:t>WindRiver</a:t>
            </a:r>
            <a:r>
              <a:rPr lang="zh-CN" altLang="en-US" dirty="0" smtClean="0"/>
              <a:t>（风河）公司专门为实时嵌入式系统设计开发的操作系统软件，为程序员开发提供了高效的实时任务调度、中断管理、实时的系统资源以及实时的任务间通信。应用程序员可以将尽可能多的精力放在应用程序本身，而不必再去关心系统资源的管理。</a:t>
            </a:r>
            <a:endParaRPr lang="en-US" altLang="zh-CN" dirty="0" smtClean="0"/>
          </a:p>
          <a:p>
            <a:r>
              <a:rPr lang="zh-CN" altLang="en-US" dirty="0" smtClean="0"/>
              <a:t>该系统主要应用在单板机、数据网络（以太网交换机、路由器）、通信等多方面。该公司据已为</a:t>
            </a:r>
            <a:r>
              <a:rPr lang="en-US" dirty="0" smtClean="0"/>
              <a:t>Intel</a:t>
            </a:r>
            <a:r>
              <a:rPr lang="zh-CN" altLang="en-US" dirty="0" smtClean="0"/>
              <a:t>所收购</a:t>
            </a:r>
            <a:endParaRPr lang="zh-CN" altLang="en-US" dirty="0"/>
          </a:p>
        </p:txBody>
      </p:sp>
      <p:sp>
        <p:nvSpPr>
          <p:cNvPr id="2" name="标题 1"/>
          <p:cNvSpPr>
            <a:spLocks noGrp="1"/>
          </p:cNvSpPr>
          <p:nvPr>
            <p:ph type="title"/>
          </p:nvPr>
        </p:nvSpPr>
        <p:spPr/>
        <p:txBody>
          <a:bodyPr>
            <a:normAutofit/>
          </a:bodyPr>
          <a:lstStyle/>
          <a:p>
            <a:r>
              <a:rPr lang="en-US" dirty="0" err="1" smtClean="0"/>
              <a:t>VxWorks</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dirty="0" smtClean="0"/>
              <a:t>Palm OS</a:t>
            </a:r>
            <a:r>
              <a:rPr lang="zh-CN" altLang="en-US" dirty="0" smtClean="0"/>
              <a:t>是一种</a:t>
            </a:r>
            <a:r>
              <a:rPr lang="en-US" dirty="0" smtClean="0"/>
              <a:t>32</a:t>
            </a:r>
            <a:r>
              <a:rPr lang="zh-CN" altLang="en-US" dirty="0" smtClean="0"/>
              <a:t>位的嵌入式操作系统，用于掌上电脑。此系统是</a:t>
            </a:r>
            <a:r>
              <a:rPr lang="en-US" dirty="0" smtClean="0"/>
              <a:t>3Com</a:t>
            </a:r>
            <a:r>
              <a:rPr lang="zh-CN" altLang="en-US" dirty="0" smtClean="0"/>
              <a:t>公司的</a:t>
            </a:r>
            <a:r>
              <a:rPr lang="en-US" dirty="0" err="1" smtClean="0"/>
              <a:t>PalmComputing</a:t>
            </a:r>
            <a:r>
              <a:rPr lang="zh-CN" altLang="en-US" dirty="0" smtClean="0"/>
              <a:t>部开发的（</a:t>
            </a:r>
            <a:r>
              <a:rPr lang="en-US" dirty="0" smtClean="0"/>
              <a:t>Palm Computing</a:t>
            </a:r>
            <a:r>
              <a:rPr lang="zh-CN" altLang="en-US" dirty="0" smtClean="0"/>
              <a:t>目前已经独立成为一家公司），它运行在一个抢占式的多任务内核之上，同一时刻用户界面仅仅允许一个应用程序被打开，与同步软件</a:t>
            </a:r>
            <a:r>
              <a:rPr lang="en-US" dirty="0" err="1" smtClean="0"/>
              <a:t>Hotsync</a:t>
            </a:r>
            <a:r>
              <a:rPr lang="en-US" dirty="0" smtClean="0"/>
              <a:t> </a:t>
            </a:r>
            <a:r>
              <a:rPr lang="zh-CN" altLang="en-US" dirty="0" smtClean="0"/>
              <a:t>结合可以使掌上电脑与</a:t>
            </a:r>
            <a:r>
              <a:rPr lang="en-US" dirty="0" smtClean="0"/>
              <a:t>PC</a:t>
            </a:r>
            <a:r>
              <a:rPr lang="zh-CN" altLang="en-US" dirty="0" smtClean="0"/>
              <a:t>上的信息实现同步，把台式机的功能扩展到了手掌上。同其他嵌入式操作系统相比，</a:t>
            </a:r>
            <a:r>
              <a:rPr lang="en-US" dirty="0" smtClean="0"/>
              <a:t>Palm OS</a:t>
            </a:r>
            <a:r>
              <a:rPr lang="zh-CN" altLang="en-US" dirty="0" smtClean="0"/>
              <a:t>具有更大的灵活性和移动性，是一款非常流行的掌上电脑操作系统</a:t>
            </a:r>
            <a:endParaRPr lang="zh-CN" altLang="en-US" dirty="0"/>
          </a:p>
        </p:txBody>
      </p:sp>
      <p:sp>
        <p:nvSpPr>
          <p:cNvPr id="2" name="标题 1"/>
          <p:cNvSpPr>
            <a:spLocks noGrp="1"/>
          </p:cNvSpPr>
          <p:nvPr>
            <p:ph type="title"/>
          </p:nvPr>
        </p:nvSpPr>
        <p:spPr/>
        <p:txBody>
          <a:bodyPr>
            <a:normAutofit/>
          </a:bodyPr>
          <a:lstStyle/>
          <a:p>
            <a:r>
              <a:rPr lang="en-US" dirty="0" smtClean="0"/>
              <a:t>Palm OS</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dirty="0" smtClean="0"/>
              <a:t>QNX</a:t>
            </a:r>
            <a:r>
              <a:rPr lang="zh-CN" altLang="en-US" dirty="0" smtClean="0"/>
              <a:t>是一款实时操作系统，由加拿大</a:t>
            </a:r>
            <a:r>
              <a:rPr lang="en-US" dirty="0" smtClean="0"/>
              <a:t> QNX </a:t>
            </a:r>
            <a:r>
              <a:rPr lang="zh-CN" altLang="en-US" dirty="0" smtClean="0"/>
              <a:t>软件系统有限公司开发，广泛应用于自动化、控制、机器人科学、电信、数据通信、航空航天、计算机网络系统、医疗仪器设备、交通运输、安全防卫系统、</a:t>
            </a:r>
            <a:r>
              <a:rPr lang="en-US" dirty="0" smtClean="0"/>
              <a:t>POS</a:t>
            </a:r>
            <a:r>
              <a:rPr lang="zh-CN" altLang="en-US" dirty="0" smtClean="0"/>
              <a:t>机、零售机等任务关键型应用领域。</a:t>
            </a:r>
            <a:r>
              <a:rPr lang="en-US" dirty="0" smtClean="0"/>
              <a:t>20</a:t>
            </a:r>
            <a:r>
              <a:rPr lang="zh-CN" altLang="en-US" dirty="0" smtClean="0"/>
              <a:t>世纪</a:t>
            </a:r>
            <a:r>
              <a:rPr lang="en-US" dirty="0" smtClean="0"/>
              <a:t>90</a:t>
            </a:r>
            <a:r>
              <a:rPr lang="zh-CN" altLang="en-US" dirty="0" smtClean="0"/>
              <a:t>年代后期，</a:t>
            </a:r>
            <a:r>
              <a:rPr lang="en-US" dirty="0" smtClean="0"/>
              <a:t>QNX</a:t>
            </a:r>
            <a:r>
              <a:rPr lang="zh-CN" altLang="en-US" dirty="0" smtClean="0"/>
              <a:t>系统在高速增长的</a:t>
            </a:r>
            <a:r>
              <a:rPr lang="en-US" dirty="0" smtClean="0"/>
              <a:t>Internet</a:t>
            </a:r>
            <a:r>
              <a:rPr lang="zh-CN" altLang="en-US" dirty="0" smtClean="0"/>
              <a:t>终端设备、信息家电、掌上电脑等领域也得到了广泛应用</a:t>
            </a:r>
            <a:endParaRPr lang="zh-CN" altLang="en-US" dirty="0"/>
          </a:p>
        </p:txBody>
      </p:sp>
      <p:sp>
        <p:nvSpPr>
          <p:cNvPr id="2" name="标题 1"/>
          <p:cNvSpPr>
            <a:spLocks noGrp="1"/>
          </p:cNvSpPr>
          <p:nvPr>
            <p:ph type="title"/>
          </p:nvPr>
        </p:nvSpPr>
        <p:spPr/>
        <p:txBody>
          <a:bodyPr>
            <a:normAutofit/>
          </a:bodyPr>
          <a:lstStyle/>
          <a:p>
            <a:r>
              <a:rPr lang="en-US" dirty="0" smtClean="0"/>
              <a:t>QNX</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dirty="0" err="1" smtClean="0"/>
              <a:t>iOS</a:t>
            </a:r>
            <a:r>
              <a:rPr lang="zh-CN" altLang="en-US" dirty="0" smtClean="0"/>
              <a:t>是由苹果公司为</a:t>
            </a:r>
            <a:r>
              <a:rPr lang="en-US" dirty="0" err="1" smtClean="0"/>
              <a:t>iPhone</a:t>
            </a:r>
            <a:r>
              <a:rPr lang="zh-CN" altLang="en-US" dirty="0" smtClean="0"/>
              <a:t>开发的操作系统。它主要是给</a:t>
            </a:r>
            <a:r>
              <a:rPr lang="en-US" dirty="0" err="1" smtClean="0"/>
              <a:t>iPhone</a:t>
            </a:r>
            <a:r>
              <a:rPr lang="zh-CN" altLang="en-US" dirty="0" smtClean="0"/>
              <a:t>、</a:t>
            </a:r>
            <a:r>
              <a:rPr lang="en-US" dirty="0" smtClean="0"/>
              <a:t>iPod Touch</a:t>
            </a:r>
            <a:r>
              <a:rPr lang="zh-CN" altLang="en-US" dirty="0" smtClean="0"/>
              <a:t>以及</a:t>
            </a:r>
            <a:r>
              <a:rPr lang="en-US" dirty="0" err="1" smtClean="0"/>
              <a:t>iPad</a:t>
            </a:r>
            <a:r>
              <a:rPr lang="zh-CN" altLang="en-US" dirty="0" smtClean="0"/>
              <a:t>使用。就像其基于的</a:t>
            </a:r>
            <a:r>
              <a:rPr lang="en-US" dirty="0" smtClean="0"/>
              <a:t>Mac OS X</a:t>
            </a:r>
            <a:r>
              <a:rPr lang="zh-CN" altLang="en-US" dirty="0" smtClean="0"/>
              <a:t>操作系统一样，它也是以</a:t>
            </a:r>
            <a:r>
              <a:rPr lang="en-US" dirty="0" smtClean="0"/>
              <a:t>Darwin</a:t>
            </a:r>
            <a:r>
              <a:rPr lang="zh-CN" altLang="en-US" dirty="0" smtClean="0"/>
              <a:t>为基础的。原本这个系统名为</a:t>
            </a:r>
            <a:r>
              <a:rPr lang="en-US" dirty="0" err="1" smtClean="0"/>
              <a:t>iPhone</a:t>
            </a:r>
            <a:r>
              <a:rPr lang="en-US" dirty="0" smtClean="0"/>
              <a:t> OS</a:t>
            </a:r>
            <a:r>
              <a:rPr lang="zh-CN" altLang="en-US" dirty="0" smtClean="0"/>
              <a:t>，直到</a:t>
            </a:r>
            <a:r>
              <a:rPr lang="en-US" dirty="0" smtClean="0"/>
              <a:t>2010</a:t>
            </a:r>
            <a:r>
              <a:rPr lang="zh-CN" altLang="en-US" dirty="0" smtClean="0"/>
              <a:t>年</a:t>
            </a:r>
            <a:r>
              <a:rPr lang="en-US" dirty="0" smtClean="0"/>
              <a:t>6</a:t>
            </a:r>
            <a:r>
              <a:rPr lang="zh-CN" altLang="en-US" dirty="0" smtClean="0"/>
              <a:t>月</a:t>
            </a:r>
            <a:r>
              <a:rPr lang="en-US" dirty="0" smtClean="0"/>
              <a:t>7</a:t>
            </a:r>
            <a:r>
              <a:rPr lang="zh-CN" altLang="en-US" dirty="0" smtClean="0"/>
              <a:t>日</a:t>
            </a:r>
            <a:r>
              <a:rPr lang="en-US" dirty="0" smtClean="0"/>
              <a:t>WWDC</a:t>
            </a:r>
            <a:r>
              <a:rPr lang="zh-CN" altLang="en-US" dirty="0" smtClean="0"/>
              <a:t>大会上宣布改名为</a:t>
            </a:r>
            <a:r>
              <a:rPr lang="en-US" dirty="0" err="1" smtClean="0"/>
              <a:t>iOS</a:t>
            </a:r>
            <a:endParaRPr lang="en-US" dirty="0" smtClean="0"/>
          </a:p>
          <a:p>
            <a:r>
              <a:rPr lang="en-US" dirty="0" err="1" smtClean="0"/>
              <a:t>iOS</a:t>
            </a:r>
            <a:r>
              <a:rPr lang="zh-CN" altLang="en-US" dirty="0" smtClean="0"/>
              <a:t>的系统架构分为</a:t>
            </a:r>
            <a:r>
              <a:rPr lang="en-US" dirty="0" smtClean="0"/>
              <a:t>4</a:t>
            </a:r>
            <a:r>
              <a:rPr lang="zh-CN" altLang="en-US" dirty="0" smtClean="0"/>
              <a:t>个层次：核心操作系统层（</a:t>
            </a:r>
            <a:r>
              <a:rPr lang="en-US" dirty="0" smtClean="0"/>
              <a:t>the Core OS layer</a:t>
            </a:r>
            <a:r>
              <a:rPr lang="zh-CN" altLang="en-US" dirty="0" smtClean="0"/>
              <a:t>），核心服务层（</a:t>
            </a:r>
            <a:r>
              <a:rPr lang="en-US" dirty="0" smtClean="0"/>
              <a:t>the Core Services layer</a:t>
            </a:r>
            <a:r>
              <a:rPr lang="zh-CN" altLang="en-US" dirty="0" smtClean="0"/>
              <a:t>），媒体层（</a:t>
            </a:r>
            <a:r>
              <a:rPr lang="en-US" dirty="0" smtClean="0"/>
              <a:t>the Media layer</a:t>
            </a:r>
            <a:r>
              <a:rPr lang="zh-CN" altLang="en-US" dirty="0" smtClean="0"/>
              <a:t>）、可轻触层（</a:t>
            </a:r>
            <a:r>
              <a:rPr lang="en-US" dirty="0" smtClean="0"/>
              <a:t>the Cocoa Touch layer</a:t>
            </a:r>
            <a:r>
              <a:rPr lang="zh-CN" altLang="en-US" dirty="0" smtClean="0"/>
              <a:t>）。</a:t>
            </a:r>
            <a:endParaRPr lang="en-US" altLang="zh-CN" dirty="0" smtClean="0"/>
          </a:p>
        </p:txBody>
      </p:sp>
      <p:sp>
        <p:nvSpPr>
          <p:cNvPr id="2" name="标题 1"/>
          <p:cNvSpPr>
            <a:spLocks noGrp="1"/>
          </p:cNvSpPr>
          <p:nvPr>
            <p:ph type="title"/>
          </p:nvPr>
        </p:nvSpPr>
        <p:spPr/>
        <p:txBody>
          <a:bodyPr>
            <a:normAutofit/>
          </a:bodyPr>
          <a:lstStyle/>
          <a:p>
            <a:r>
              <a:rPr lang="zh-CN" altLang="en-US" dirty="0" smtClean="0"/>
              <a:t>苹果</a:t>
            </a:r>
            <a:r>
              <a:rPr lang="en-US" dirty="0" err="1" smtClean="0"/>
              <a:t>iOS</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r>
              <a:rPr lang="en-US" dirty="0" smtClean="0"/>
              <a:t>Android</a:t>
            </a:r>
            <a:r>
              <a:rPr lang="zh-CN" altLang="en-US" dirty="0" smtClean="0"/>
              <a:t>是</a:t>
            </a:r>
            <a:r>
              <a:rPr lang="en-US" dirty="0" smtClean="0"/>
              <a:t>Google</a:t>
            </a:r>
            <a:r>
              <a:rPr lang="zh-CN" altLang="en-US" dirty="0" smtClean="0"/>
              <a:t>开发的基于</a:t>
            </a:r>
            <a:r>
              <a:rPr lang="en-US" dirty="0" smtClean="0"/>
              <a:t>Linux</a:t>
            </a:r>
            <a:r>
              <a:rPr lang="zh-CN" altLang="en-US" dirty="0" smtClean="0"/>
              <a:t>平台的开源手机操作系统。它包括操作系统、用户界面和应用程序</a:t>
            </a:r>
            <a:r>
              <a:rPr lang="en-US" altLang="zh-CN" dirty="0" smtClean="0"/>
              <a:t>—</a:t>
            </a:r>
            <a:r>
              <a:rPr lang="zh-CN" altLang="en-US" dirty="0" smtClean="0"/>
              <a:t>移动电话工作所需的全部软件，而且不存在任何以往阻碍移动产业创新的专有权障碍。</a:t>
            </a:r>
            <a:endParaRPr lang="en-US" altLang="zh-CN" dirty="0" smtClean="0"/>
          </a:p>
          <a:p>
            <a:r>
              <a:rPr lang="en-US" dirty="0" smtClean="0"/>
              <a:t>Google</a:t>
            </a:r>
            <a:r>
              <a:rPr lang="zh-CN" altLang="en-US" dirty="0" smtClean="0"/>
              <a:t>与开放手机联盟合作开发了</a:t>
            </a:r>
            <a:r>
              <a:rPr lang="en-US" dirty="0" smtClean="0"/>
              <a:t>Android</a:t>
            </a:r>
            <a:r>
              <a:rPr lang="zh-CN" altLang="en-US" dirty="0" smtClean="0"/>
              <a:t>，这个联盟由包括中国移动、摩托罗拉、高通、宏达电和</a:t>
            </a:r>
            <a:r>
              <a:rPr lang="en-US" dirty="0" smtClean="0"/>
              <a:t>T-Mobile</a:t>
            </a:r>
            <a:r>
              <a:rPr lang="zh-CN" altLang="en-US" dirty="0" smtClean="0"/>
              <a:t>在内的</a:t>
            </a:r>
            <a:r>
              <a:rPr lang="en-US" dirty="0" smtClean="0"/>
              <a:t>30</a:t>
            </a:r>
            <a:r>
              <a:rPr lang="zh-CN" altLang="en-US" dirty="0" smtClean="0"/>
              <a:t>多家技术和无线应用的领军企业组成。</a:t>
            </a:r>
            <a:endParaRPr lang="en-US" altLang="zh-CN" dirty="0" smtClean="0"/>
          </a:p>
          <a:p>
            <a:r>
              <a:rPr lang="en-US" dirty="0" smtClean="0"/>
              <a:t>Google</a:t>
            </a:r>
            <a:r>
              <a:rPr lang="zh-CN" altLang="en-US" dirty="0" smtClean="0"/>
              <a:t>通过与运营商、设备制造商、开发商和其他有关各方结成深层次的合作伙伴关系，希望借助建立标准化、开放式的移动电话软件平台，在移动产业内形成一个开放式的生态系统</a:t>
            </a:r>
            <a:endParaRPr lang="en-US" altLang="zh-CN" dirty="0" smtClean="0"/>
          </a:p>
        </p:txBody>
      </p:sp>
      <p:sp>
        <p:nvSpPr>
          <p:cNvPr id="2" name="标题 1"/>
          <p:cNvSpPr>
            <a:spLocks noGrp="1"/>
          </p:cNvSpPr>
          <p:nvPr>
            <p:ph type="title"/>
          </p:nvPr>
        </p:nvSpPr>
        <p:spPr/>
        <p:txBody>
          <a:bodyPr>
            <a:normAutofit/>
          </a:bodyPr>
          <a:lstStyle/>
          <a:p>
            <a:r>
              <a:rPr lang="en-US" dirty="0" smtClean="0"/>
              <a:t>Android</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嵌入式系统是将先进的计算机技术、半导体技术和电子技术与各个行业的具体应用相结合的产物。这一点就决定了它必然是一个技术密集、资金密集、高度分散、不断创新的知识集成系统</a:t>
            </a:r>
            <a:endParaRPr lang="en-US" altLang="zh-CN" dirty="0" smtClean="0"/>
          </a:p>
          <a:p>
            <a:r>
              <a:rPr lang="zh-CN" altLang="en-US" dirty="0" smtClean="0"/>
              <a:t>嵌入式系统的硬件和软件都必须高效率地设计，量体裁衣、去除冗余，力争在同样的硅片面积上实现更高的性能，这样才能在具体应用中对处理器的选择更具有竞争力。由于嵌入式系统通常需要进行大量生产，所以单个的成本节约，能够随着产量进行成百上千的放大。</a:t>
            </a:r>
            <a:endParaRPr lang="zh-CN" altLang="en-US" dirty="0"/>
          </a:p>
        </p:txBody>
      </p:sp>
      <p:sp>
        <p:nvSpPr>
          <p:cNvPr id="2" name="标题 1"/>
          <p:cNvSpPr>
            <a:spLocks noGrp="1"/>
          </p:cNvSpPr>
          <p:nvPr>
            <p:ph type="title"/>
          </p:nvPr>
        </p:nvSpPr>
        <p:spPr/>
        <p:txBody>
          <a:bodyPr>
            <a:normAutofit/>
          </a:bodyPr>
          <a:lstStyle/>
          <a:p>
            <a:r>
              <a:rPr lang="zh-CN" altLang="en-US" dirty="0" smtClean="0"/>
              <a:t>嵌入式计算机系统特点</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专用、软硬件可剪裁配置。从嵌入式系统定义可以看出，嵌入式系统是面向应用的，和通用系统最大的区别在于嵌入式系统功能专一。根据这个特性，嵌入式系统的软硬件可以根据需要进行精心设计、量体裁衣、去除冗余，以实现低成本、高性能。也正因如此，嵌入式系统采用的微处理器和外围设备种类繁多，系统不具通用</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嵌入式系统的特点</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低功耗、高可靠性、高稳定性。嵌入式系统大多用在特定场合，要么是环境条件恶劣，要么要求其长时间连续运转，因此，嵌入式系统应具有高可靠性、高稳定性、低功耗等性能。</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嵌入式系统的特点</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软件代码短小精悍。由于成本和应用场合的特殊性，通常嵌入式系统的硬件资源（如内存等）都比较少，因此对嵌入式系统设计提出了较高的要求。嵌入式系统的软件设计尤其要求高质量，要在有限资源上实现高可靠性、高性能的系统。虽然随着硬件技术的发展和成本的降低，在高端嵌入式产品上也开始采用嵌入式操作系统，但其和</a:t>
            </a:r>
            <a:r>
              <a:rPr lang="en-US" dirty="0" smtClean="0"/>
              <a:t>PC</a:t>
            </a:r>
            <a:r>
              <a:rPr lang="zh-CN" altLang="en-US" dirty="0" smtClean="0"/>
              <a:t>资源比起来还是少得可怜，所以嵌入式系统的软件代码依然要在保证性能的情况下，占用尽量少的资源，保证产品的高性价比，使其具有更强的竞争力。</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嵌入式系统的特点</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代码可固化。为了提高执行速度和系统可靠性，嵌入式系统中的软件一般都固化在存储器芯片或单片机本身中，而不是存储于磁盘中。</a:t>
            </a:r>
            <a:endParaRPr lang="en-US" altLang="zh-CN" dirty="0" smtClean="0"/>
          </a:p>
          <a:p>
            <a:r>
              <a:rPr lang="zh-CN" altLang="en-US" dirty="0" smtClean="0"/>
              <a:t>实时性。很多采用嵌入式系统的应用具有实时性要求，所以大多嵌入式系统采用实时性系统。但需要注意的是嵌入式系统不等于实时系统。</a:t>
            </a:r>
            <a:endParaRPr lang="en-US" altLang="zh-CN" dirty="0" smtClean="0"/>
          </a:p>
          <a:p>
            <a:r>
              <a:rPr lang="zh-CN" altLang="en-US" dirty="0" smtClean="0"/>
              <a:t>弱交互性。嵌入式系统不仅功能强大，而且要求使用灵活方便，一般不需要类似的键盘、鼠标等，人机交互以简单方便为主。</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嵌入式系统的特点</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嵌入式系统软件开发通常需要专门的开发工具和开发环境。</a:t>
            </a:r>
            <a:endParaRPr lang="en-US" altLang="zh-CN" dirty="0" smtClean="0"/>
          </a:p>
          <a:p>
            <a:r>
              <a:rPr lang="zh-CN" altLang="en-US" dirty="0" smtClean="0"/>
              <a:t>要求开发、设计人员有较高的技能。嵌入式系统是将先进的计算机技术、半导体技术和电子技术与各个行业的具体应用相结合后的产物。这一点就决定了它必然是一个技术密集、资金密集、高度分散、不断创新的知识集成系统，从事嵌入式系统开发的人才也必须是复合型人才。</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嵌入式系统的特点</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消费电子领域</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嵌入式系统的应用</a:t>
            </a:r>
            <a:endParaRPr lang="zh-CN" altLang="en-US" dirty="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49" name="Object 1"/>
          <p:cNvGraphicFramePr>
            <a:graphicFrameLocks noChangeAspect="1"/>
          </p:cNvGraphicFramePr>
          <p:nvPr/>
        </p:nvGraphicFramePr>
        <p:xfrm>
          <a:off x="1785918" y="2143116"/>
          <a:ext cx="5357850" cy="3643338"/>
        </p:xfrm>
        <a:graphic>
          <a:graphicData uri="http://schemas.openxmlformats.org/presentationml/2006/ole">
            <p:oleObj spid="_x0000_s2049" name="位图图像" r:id="rId3" imgW="7209524" imgH="4580952" progId="PBrush">
              <p:embed/>
            </p:oleObj>
          </a:graphicData>
        </a:graphic>
      </p:graphicFrame>
      <p:sp>
        <p:nvSpPr>
          <p:cNvPr id="7" name="TextBox 6"/>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通信网络领域</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嵌入式系统的应用</a:t>
            </a:r>
            <a:endParaRPr lang="zh-CN" altLang="en-US" dirty="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9395" name="Object 3"/>
          <p:cNvGraphicFramePr>
            <a:graphicFrameLocks noChangeAspect="1"/>
          </p:cNvGraphicFramePr>
          <p:nvPr/>
        </p:nvGraphicFramePr>
        <p:xfrm>
          <a:off x="1571604" y="2357430"/>
          <a:ext cx="6215106" cy="3429024"/>
        </p:xfrm>
        <a:graphic>
          <a:graphicData uri="http://schemas.openxmlformats.org/presentationml/2006/ole">
            <p:oleObj spid="_x0000_s59395" name="位图图像" r:id="rId3" imgW="5114286" imgH="3409524" progId="PBrush">
              <p:embed/>
            </p:oleObj>
          </a:graphicData>
        </a:graphic>
      </p:graphicFrame>
      <p:sp>
        <p:nvSpPr>
          <p:cNvPr id="9" name="TextBox 8"/>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工业控制领域</a:t>
            </a:r>
            <a:endParaRPr lang="en-US" altLang="zh-CN" dirty="0" smtClean="0"/>
          </a:p>
          <a:p>
            <a:pPr>
              <a:buNone/>
            </a:pPr>
            <a:r>
              <a:rPr lang="zh-CN" altLang="en-US" dirty="0" smtClean="0"/>
              <a:t>  基于嵌入式芯片的工业自动化设备将获得长足的发展，目前已经有大量的</a:t>
            </a:r>
            <a:r>
              <a:rPr lang="en-US" dirty="0" smtClean="0"/>
              <a:t>8</a:t>
            </a:r>
            <a:r>
              <a:rPr lang="zh-CN" altLang="en-US" dirty="0" smtClean="0"/>
              <a:t>位、</a:t>
            </a:r>
            <a:r>
              <a:rPr lang="en-US" dirty="0" smtClean="0"/>
              <a:t>16</a:t>
            </a:r>
            <a:r>
              <a:rPr lang="zh-CN" altLang="en-US" dirty="0" smtClean="0"/>
              <a:t>位、</a:t>
            </a:r>
            <a:r>
              <a:rPr lang="en-US" dirty="0" smtClean="0"/>
              <a:t>32</a:t>
            </a:r>
            <a:r>
              <a:rPr lang="zh-CN" altLang="en-US" dirty="0" smtClean="0"/>
              <a:t>位嵌入式微控制器在应用中，网络化是提高生产效率和产品质量、减少人力资源主要途径，如工业过程控制、数字机床、电力系统、电网安全、电网设备监测、石油化工系统。就传统的工业控制产品而言，低端型采用的往往是８位单片机。但是随着技术的发展，</a:t>
            </a:r>
            <a:r>
              <a:rPr lang="en-US" dirty="0" smtClean="0"/>
              <a:t>32</a:t>
            </a:r>
            <a:r>
              <a:rPr lang="zh-CN" altLang="en-US" dirty="0" smtClean="0"/>
              <a:t>位、</a:t>
            </a:r>
            <a:r>
              <a:rPr lang="en-US" dirty="0" smtClean="0"/>
              <a:t>64</a:t>
            </a:r>
            <a:r>
              <a:rPr lang="zh-CN" altLang="en-US" dirty="0" smtClean="0"/>
              <a:t>位的处理器逐渐成为工业控制设备的核心，在未来几年内必将获得长足的发展</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嵌入式系统的应用</a:t>
            </a:r>
            <a:endParaRPr lang="zh-CN" altLang="en-US" dirty="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8"/>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机器人领域</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嵌入式系统的应用</a:t>
            </a:r>
            <a:endParaRPr lang="zh-CN" altLang="en-US" dirty="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1441" name="Object 1"/>
          <p:cNvGraphicFramePr>
            <a:graphicFrameLocks noChangeAspect="1"/>
          </p:cNvGraphicFramePr>
          <p:nvPr/>
        </p:nvGraphicFramePr>
        <p:xfrm>
          <a:off x="1785918" y="2928934"/>
          <a:ext cx="1200150" cy="1647825"/>
        </p:xfrm>
        <a:graphic>
          <a:graphicData uri="http://schemas.openxmlformats.org/presentationml/2006/ole">
            <p:oleObj spid="_x0000_s61441" name="位图图像" r:id="rId3" imgW="2010056" imgH="3200000" progId="PBrush">
              <p:embed/>
            </p:oleObj>
          </a:graphicData>
        </a:graphic>
      </p:graphicFrame>
      <p:sp>
        <p:nvSpPr>
          <p:cNvPr id="61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1443" name="Object 3"/>
          <p:cNvGraphicFramePr>
            <a:graphicFrameLocks noChangeAspect="1"/>
          </p:cNvGraphicFramePr>
          <p:nvPr/>
        </p:nvGraphicFramePr>
        <p:xfrm>
          <a:off x="3714744" y="3143248"/>
          <a:ext cx="3676650" cy="1266825"/>
        </p:xfrm>
        <a:graphic>
          <a:graphicData uri="http://schemas.openxmlformats.org/presentationml/2006/ole">
            <p:oleObj spid="_x0000_s61443" name="位图图像" r:id="rId4" imgW="6047619" imgH="2085714" progId="PBrush">
              <p:embed/>
            </p:oleObj>
          </a:graphicData>
        </a:graphic>
      </p:graphicFrame>
      <p:sp>
        <p:nvSpPr>
          <p:cNvPr id="11" name="TextBox 10"/>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交通管理与汽车电子领域</a:t>
            </a:r>
            <a:endParaRPr lang="en-US" altLang="zh-CN" dirty="0" smtClean="0"/>
          </a:p>
          <a:p>
            <a:r>
              <a:rPr lang="zh-CN" altLang="en-US" dirty="0" smtClean="0"/>
              <a:t>国防和航空航天领域</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嵌入式系统的应用</a:t>
            </a:r>
            <a:endParaRPr lang="zh-CN" altLang="en-US" dirty="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1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246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2468" name="Object 4"/>
          <p:cNvGraphicFramePr>
            <a:graphicFrameLocks noChangeAspect="1"/>
          </p:cNvGraphicFramePr>
          <p:nvPr/>
        </p:nvGraphicFramePr>
        <p:xfrm>
          <a:off x="1785918" y="2857496"/>
          <a:ext cx="5786478" cy="2928958"/>
        </p:xfrm>
        <a:graphic>
          <a:graphicData uri="http://schemas.openxmlformats.org/presentationml/2006/ole">
            <p:oleObj spid="_x0000_s62468" name="位图图像" r:id="rId3" imgW="6904762" imgH="4304762" progId="PBrush">
              <p:embed/>
            </p:oleObj>
          </a:graphicData>
        </a:graphic>
      </p:graphicFrame>
      <p:sp>
        <p:nvSpPr>
          <p:cNvPr id="13" name="TextBox 12"/>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嵌入式系统和具体应用有机地结合在一起，它的升级换代也是和具体产品同步进行，因此嵌入式系统产品一旦进入市场，具有较长的生命周期。</a:t>
            </a:r>
            <a:endParaRPr lang="en-US" altLang="zh-CN" dirty="0" smtClean="0"/>
          </a:p>
          <a:p>
            <a:r>
              <a:rPr lang="zh-CN" altLang="en-US" dirty="0" smtClean="0"/>
              <a:t>为了提高执行速度和系统可靠性，嵌入式系统中的软件一般都固化在存储器芯片或单片机本身中，而不是存储于磁盘等载体中。</a:t>
            </a:r>
            <a:endParaRPr lang="en-US" altLang="zh-CN" dirty="0" smtClean="0"/>
          </a:p>
          <a:p>
            <a:r>
              <a:rPr lang="zh-CN" altLang="en-US" dirty="0" smtClean="0"/>
              <a:t>嵌入式系统本身不具备自举开发能力，即使设计完成以后用户通常也不能对其中的程序功能进行修改，必须有一套开发工具和环境才能进行开发。</a:t>
            </a:r>
          </a:p>
          <a:p>
            <a:endParaRPr lang="zh-CN" altLang="en-US" dirty="0"/>
          </a:p>
        </p:txBody>
      </p:sp>
      <p:sp>
        <p:nvSpPr>
          <p:cNvPr id="2" name="标题 1"/>
          <p:cNvSpPr>
            <a:spLocks noGrp="1"/>
          </p:cNvSpPr>
          <p:nvPr>
            <p:ph type="title"/>
          </p:nvPr>
        </p:nvSpPr>
        <p:spPr/>
        <p:txBody>
          <a:bodyPr>
            <a:normAutofit/>
          </a:bodyPr>
          <a:lstStyle/>
          <a:p>
            <a:r>
              <a:rPr lang="zh-CN" altLang="en-US" dirty="0" smtClean="0"/>
              <a:t>嵌入式计算机系统特点</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国防和航空航天领域</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嵌入式系统的应用</a:t>
            </a:r>
            <a:endParaRPr lang="zh-CN" altLang="en-US" dirty="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1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246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349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3491" name="Object 3"/>
          <p:cNvGraphicFramePr>
            <a:graphicFrameLocks noChangeAspect="1"/>
          </p:cNvGraphicFramePr>
          <p:nvPr/>
        </p:nvGraphicFramePr>
        <p:xfrm>
          <a:off x="1500166" y="2071678"/>
          <a:ext cx="6572296" cy="3643338"/>
        </p:xfrm>
        <a:graphic>
          <a:graphicData uri="http://schemas.openxmlformats.org/presentationml/2006/ole">
            <p:oleObj spid="_x0000_s63491" name="位图图像" r:id="rId3" imgW="7078063" imgH="4352381" progId="PBrush">
              <p:embed/>
            </p:oleObj>
          </a:graphicData>
        </a:graphic>
      </p:graphicFrame>
      <p:sp>
        <p:nvSpPr>
          <p:cNvPr id="13" name="TextBox 12"/>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smtClean="0"/>
              <a:t>小型化、智能化、网络化、可视化</a:t>
            </a:r>
            <a:endParaRPr lang="en-US" altLang="zh-CN" dirty="0" smtClean="0"/>
          </a:p>
          <a:p>
            <a:r>
              <a:rPr lang="zh-CN" altLang="en-US" dirty="0" smtClean="0"/>
              <a:t>多核技术的应用</a:t>
            </a:r>
            <a:endParaRPr lang="en-US" altLang="zh-CN" dirty="0" smtClean="0"/>
          </a:p>
          <a:p>
            <a:r>
              <a:rPr lang="zh-CN" altLang="en-US" dirty="0" smtClean="0"/>
              <a:t>低功耗（节能）、绿色环保</a:t>
            </a:r>
            <a:endParaRPr lang="en-US" altLang="zh-CN" dirty="0" smtClean="0"/>
          </a:p>
          <a:p>
            <a:r>
              <a:rPr lang="zh-CN" altLang="en-US" dirty="0" smtClean="0"/>
              <a:t>云计算、可重构、虚拟化等技术被进一步应用到嵌入式系统中</a:t>
            </a:r>
            <a:endParaRPr lang="en-US" altLang="zh-CN" dirty="0" smtClean="0"/>
          </a:p>
          <a:p>
            <a:r>
              <a:rPr lang="zh-CN" altLang="en-US" dirty="0" smtClean="0"/>
              <a:t>嵌入式软件开发平台化、标准化、系统可升级，代码可复用将更受重视</a:t>
            </a:r>
            <a:endParaRPr lang="en-US" altLang="zh-CN" dirty="0" smtClean="0"/>
          </a:p>
          <a:p>
            <a:r>
              <a:rPr lang="zh-CN" altLang="en-US" dirty="0" smtClean="0"/>
              <a:t>嵌入式系统软件将逐渐</a:t>
            </a:r>
            <a:r>
              <a:rPr lang="en-US" dirty="0" smtClean="0"/>
              <a:t>PC</a:t>
            </a:r>
            <a:r>
              <a:rPr lang="zh-CN" altLang="en-US" dirty="0" smtClean="0"/>
              <a:t>化</a:t>
            </a:r>
            <a:endParaRPr lang="en-US" altLang="zh-CN" dirty="0" smtClean="0"/>
          </a:p>
          <a:p>
            <a:r>
              <a:rPr lang="zh-CN" altLang="en-US" dirty="0" smtClean="0"/>
              <a:t>融合趋势</a:t>
            </a:r>
            <a:endParaRPr lang="en-US" altLang="zh-CN" dirty="0" smtClean="0"/>
          </a:p>
          <a:p>
            <a:r>
              <a:rPr lang="zh-CN" altLang="en-US" dirty="0" smtClean="0"/>
              <a:t>安全性</a:t>
            </a:r>
            <a:endParaRPr lang="en-US" altLang="zh-CN" dirty="0" smtClean="0"/>
          </a:p>
        </p:txBody>
      </p:sp>
      <p:sp>
        <p:nvSpPr>
          <p:cNvPr id="2" name="标题 1"/>
          <p:cNvSpPr>
            <a:spLocks noGrp="1"/>
          </p:cNvSpPr>
          <p:nvPr>
            <p:ph type="title"/>
          </p:nvPr>
        </p:nvSpPr>
        <p:spPr/>
        <p:txBody>
          <a:bodyPr>
            <a:normAutofit/>
          </a:bodyPr>
          <a:lstStyle/>
          <a:p>
            <a:r>
              <a:rPr lang="zh-CN" altLang="en-US" dirty="0" smtClean="0"/>
              <a:t>嵌入式系统的发展趋势</a:t>
            </a:r>
            <a:endParaRPr lang="zh-CN" altLang="en-US" dirty="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1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246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349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TextBox 11"/>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什么是嵌入式系统？试简单列举一些生活中常见的嵌入式系统的实例。</a:t>
            </a:r>
          </a:p>
          <a:p>
            <a:r>
              <a:rPr lang="zh-CN" altLang="en-US" dirty="0" smtClean="0"/>
              <a:t>嵌入式系统具有哪些特点？</a:t>
            </a:r>
          </a:p>
          <a:p>
            <a:r>
              <a:rPr lang="zh-CN" altLang="en-US" dirty="0" smtClean="0"/>
              <a:t>嵌入式系统与通用计算机相比有哪些区别？</a:t>
            </a:r>
          </a:p>
          <a:p>
            <a:r>
              <a:rPr lang="zh-CN" altLang="en-US" dirty="0" smtClean="0"/>
              <a:t>嵌入式系统有哪些组成部分？简单说明各部分的功能与作用。</a:t>
            </a:r>
          </a:p>
          <a:p>
            <a:r>
              <a:rPr lang="zh-CN" altLang="en-US" dirty="0" smtClean="0"/>
              <a:t>结合嵌入式系统的应用，简要分析嵌入式系统的应现状和未来趋势。</a:t>
            </a:r>
            <a:endParaRPr lang="zh-CN" altLang="en-US" dirty="0"/>
          </a:p>
        </p:txBody>
      </p:sp>
      <p:sp>
        <p:nvSpPr>
          <p:cNvPr id="2" name="标题 1"/>
          <p:cNvSpPr>
            <a:spLocks noGrp="1"/>
          </p:cNvSpPr>
          <p:nvPr>
            <p:ph type="title"/>
          </p:nvPr>
        </p:nvSpPr>
        <p:spPr/>
        <p:txBody>
          <a:bodyPr>
            <a:normAutofit/>
          </a:bodyPr>
          <a:lstStyle/>
          <a:p>
            <a:r>
              <a:rPr lang="zh-CN" altLang="en-US" dirty="0" smtClean="0"/>
              <a:t>思考题与习题</a:t>
            </a:r>
            <a:endParaRPr lang="zh-CN" altLang="en-US" dirty="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93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14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246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349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TextBox 10"/>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r>
              <a:rPr lang="zh-CN" altLang="en-US" dirty="0" smtClean="0"/>
              <a:t>第</a:t>
            </a:r>
            <a:r>
              <a:rPr lang="en-US" dirty="0" smtClean="0"/>
              <a:t>1</a:t>
            </a:r>
            <a:r>
              <a:rPr lang="zh-CN" altLang="en-US" dirty="0" smtClean="0"/>
              <a:t>阶段是以单芯片为核心的可编程控制器形式的系统。</a:t>
            </a:r>
            <a:endParaRPr lang="en-US" altLang="zh-CN" dirty="0" smtClean="0"/>
          </a:p>
          <a:p>
            <a:r>
              <a:rPr lang="zh-CN" altLang="en-US" dirty="0" smtClean="0"/>
              <a:t>将计算机做在一个芯片上，从而开创了嵌入式系统独立发展的单片机时代。单片机就是一个最典型的嵌入式系统，这类系统大部分应用于一些专业性强的工业控制系统中，一般没有操作系统的支持，软件通过汇编语言编写。这一阶段系统的主要特点是：系统结构和功能相对单一，处理效率较低，存储容量较小，几乎没有用户接口。由于这种嵌入式系统使用简单、价格低，以前在国内工业领域应用较为普遍，但是现在已经远不能适应高效的、需要大容量存储的现代工业控制和新兴信息家电等领域的需求。</a:t>
            </a:r>
            <a:endParaRPr lang="zh-CN" altLang="en-US" dirty="0"/>
          </a:p>
        </p:txBody>
      </p:sp>
      <p:sp>
        <p:nvSpPr>
          <p:cNvPr id="2" name="标题 1"/>
          <p:cNvSpPr>
            <a:spLocks noGrp="1"/>
          </p:cNvSpPr>
          <p:nvPr>
            <p:ph type="title"/>
          </p:nvPr>
        </p:nvSpPr>
        <p:spPr/>
        <p:txBody>
          <a:bodyPr>
            <a:normAutofit/>
          </a:bodyPr>
          <a:lstStyle/>
          <a:p>
            <a:r>
              <a:rPr lang="zh-CN" altLang="en-US" dirty="0" smtClean="0"/>
              <a:t>嵌入式系统的历史</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第</a:t>
            </a:r>
            <a:r>
              <a:rPr lang="en-US" dirty="0" smtClean="0"/>
              <a:t>2</a:t>
            </a:r>
            <a:r>
              <a:rPr lang="zh-CN" altLang="en-US" dirty="0" smtClean="0"/>
              <a:t>阶段是以嵌入式</a:t>
            </a:r>
            <a:r>
              <a:rPr lang="en-US" dirty="0" smtClean="0"/>
              <a:t>CPU</a:t>
            </a:r>
            <a:r>
              <a:rPr lang="zh-CN" altLang="en-US" dirty="0" smtClean="0"/>
              <a:t>为基础、以简单操作系统为核心的嵌入式系统。其主要特点是：</a:t>
            </a:r>
            <a:r>
              <a:rPr lang="en-US" dirty="0" smtClean="0"/>
              <a:t>CPU</a:t>
            </a:r>
            <a:r>
              <a:rPr lang="zh-CN" altLang="en-US" dirty="0" smtClean="0"/>
              <a:t>种类繁多，通用性比较弱；系统开销小，效率高；操作系统达到一定的兼容性和扩展性；应用软件较专业化，用户界面不够友好。</a:t>
            </a:r>
            <a:endParaRPr lang="zh-CN" altLang="en-US" dirty="0"/>
          </a:p>
        </p:txBody>
      </p:sp>
      <p:sp>
        <p:nvSpPr>
          <p:cNvPr id="2" name="标题 1"/>
          <p:cNvSpPr>
            <a:spLocks noGrp="1"/>
          </p:cNvSpPr>
          <p:nvPr>
            <p:ph type="title"/>
          </p:nvPr>
        </p:nvSpPr>
        <p:spPr/>
        <p:txBody>
          <a:bodyPr>
            <a:normAutofit/>
          </a:bodyPr>
          <a:lstStyle/>
          <a:p>
            <a:r>
              <a:rPr lang="zh-CN" altLang="en-US" dirty="0" smtClean="0"/>
              <a:t>嵌入式系统的历史</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第</a:t>
            </a:r>
            <a:r>
              <a:rPr lang="en-US" dirty="0" smtClean="0"/>
              <a:t>3</a:t>
            </a:r>
            <a:r>
              <a:rPr lang="zh-CN" altLang="en-US" dirty="0" smtClean="0"/>
              <a:t>阶段是以嵌入式操作系统为标志的嵌入式系统。其主要特点是：嵌入式操作系统能运行于各种不同类型的微处理器上，兼容性好；操作系统内核小、效率高，并且具有高度的模块化和扩展性；具备文件和目录管理，支持多任务，支持网络应用，具备图形窗口和用户界面；具有大量的应用程序接口</a:t>
            </a:r>
            <a:r>
              <a:rPr lang="en-US" dirty="0" smtClean="0"/>
              <a:t>API</a:t>
            </a:r>
            <a:r>
              <a:rPr lang="zh-CN" altLang="en-US" dirty="0" smtClean="0"/>
              <a:t>，开发应用程序较简单；嵌入式应用软件丰富。</a:t>
            </a:r>
            <a:endParaRPr lang="zh-CN" altLang="en-US" dirty="0"/>
          </a:p>
        </p:txBody>
      </p:sp>
      <p:sp>
        <p:nvSpPr>
          <p:cNvPr id="2" name="标题 1"/>
          <p:cNvSpPr>
            <a:spLocks noGrp="1"/>
          </p:cNvSpPr>
          <p:nvPr>
            <p:ph type="title"/>
          </p:nvPr>
        </p:nvSpPr>
        <p:spPr/>
        <p:txBody>
          <a:bodyPr>
            <a:normAutofit/>
          </a:bodyPr>
          <a:lstStyle/>
          <a:p>
            <a:r>
              <a:rPr lang="zh-CN" altLang="en-US" dirty="0" smtClean="0"/>
              <a:t>嵌入式系统的历史</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smtClean="0"/>
              <a:t>第</a:t>
            </a:r>
            <a:r>
              <a:rPr lang="en-US" dirty="0" smtClean="0"/>
              <a:t>4</a:t>
            </a:r>
            <a:r>
              <a:rPr lang="zh-CN" altLang="en-US" dirty="0" smtClean="0"/>
              <a:t>阶段是以</a:t>
            </a:r>
            <a:r>
              <a:rPr lang="en-US" dirty="0" smtClean="0"/>
              <a:t>Internet</a:t>
            </a:r>
            <a:r>
              <a:rPr lang="zh-CN" altLang="en-US" dirty="0" smtClean="0"/>
              <a:t>为标志的嵌入式系统。这是一个正在迅速发展的阶段。目前，大多数嵌入式系统还孤立于</a:t>
            </a:r>
            <a:r>
              <a:rPr lang="en-US" dirty="0" smtClean="0"/>
              <a:t>Internet</a:t>
            </a:r>
            <a:r>
              <a:rPr lang="zh-CN" altLang="en-US" dirty="0" smtClean="0"/>
              <a:t>之外，但随着</a:t>
            </a:r>
            <a:r>
              <a:rPr lang="en-US" dirty="0" smtClean="0"/>
              <a:t>Internet</a:t>
            </a:r>
            <a:r>
              <a:rPr lang="zh-CN" altLang="en-US" dirty="0" smtClean="0"/>
              <a:t>的发展以及</a:t>
            </a:r>
            <a:r>
              <a:rPr lang="en-US" dirty="0" smtClean="0"/>
              <a:t>Internet</a:t>
            </a:r>
            <a:r>
              <a:rPr lang="zh-CN" altLang="en-US" dirty="0" smtClean="0"/>
              <a:t>技术与信息家电、工业控制技术结合日益密切，嵌入式设备与</a:t>
            </a:r>
            <a:r>
              <a:rPr lang="en-US" dirty="0" smtClean="0"/>
              <a:t>Internet</a:t>
            </a:r>
            <a:r>
              <a:rPr lang="zh-CN" altLang="en-US" dirty="0" smtClean="0"/>
              <a:t>的结合将代表嵌入式系统的未来。</a:t>
            </a:r>
            <a:endParaRPr lang="zh-CN" altLang="en-US" dirty="0"/>
          </a:p>
        </p:txBody>
      </p:sp>
      <p:sp>
        <p:nvSpPr>
          <p:cNvPr id="2" name="标题 1"/>
          <p:cNvSpPr>
            <a:spLocks noGrp="1"/>
          </p:cNvSpPr>
          <p:nvPr>
            <p:ph type="title"/>
          </p:nvPr>
        </p:nvSpPr>
        <p:spPr/>
        <p:txBody>
          <a:bodyPr>
            <a:normAutofit/>
          </a:bodyPr>
          <a:lstStyle/>
          <a:p>
            <a:r>
              <a:rPr lang="zh-CN" altLang="en-US" dirty="0" smtClean="0"/>
              <a:t>嵌入式系统的历史</a:t>
            </a:r>
            <a:endParaRPr lang="zh-CN" altLang="en-US" dirty="0"/>
          </a:p>
        </p:txBody>
      </p:sp>
      <p:sp>
        <p:nvSpPr>
          <p:cNvPr id="5" name="TextBox 4"/>
          <p:cNvSpPr txBox="1"/>
          <p:nvPr/>
        </p:nvSpPr>
        <p:spPr>
          <a:xfrm>
            <a:off x="5286380" y="6286520"/>
            <a:ext cx="3429024" cy="369332"/>
          </a:xfrm>
          <a:prstGeom prst="rect">
            <a:avLst/>
          </a:prstGeom>
          <a:noFill/>
        </p:spPr>
        <p:txBody>
          <a:bodyPr wrap="square" rtlCol="0">
            <a:spAutoFit/>
            <a:scene3d>
              <a:camera prst="orthographicFront"/>
              <a:lightRig rig="threePt" dir="t"/>
            </a:scene3d>
            <a:sp3d extrusionH="57150">
              <a:bevelT w="82550" h="38100" prst="coolSlant"/>
            </a:sp3d>
          </a:bodyPr>
          <a:lstStyle/>
          <a:p>
            <a:r>
              <a:rPr lang="en-US" dirty="0" smtClean="0"/>
              <a:t>ARM</a:t>
            </a:r>
            <a:r>
              <a:rPr lang="zh-CN" altLang="en-US" dirty="0" smtClean="0"/>
              <a:t>嵌入式系统原理与开发</a:t>
            </a:r>
            <a:endParaRPr lang="zh-CN" altLang="en-US" dirty="0">
              <a:effectLst>
                <a:outerShdw blurRad="50800" dist="38100" dir="5400000" algn="t" rotWithShape="0">
                  <a:prstClr val="black">
                    <a:alpha val="40000"/>
                  </a:prstClr>
                </a:outerShdw>
              </a:effectLs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96</TotalTime>
  <Words>4710</Words>
  <PresentationFormat>全屏显示(4:3)</PresentationFormat>
  <Paragraphs>207</Paragraphs>
  <Slides>52</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54" baseType="lpstr">
      <vt:lpstr>聚合</vt:lpstr>
      <vt:lpstr>位图图像</vt:lpstr>
      <vt:lpstr>嵌入式系统概述</vt:lpstr>
      <vt:lpstr>嵌入式系统的概念</vt:lpstr>
      <vt:lpstr>嵌入式计算机系统特点</vt:lpstr>
      <vt:lpstr>嵌入式计算机系统特点</vt:lpstr>
      <vt:lpstr>嵌入式计算机系统特点</vt:lpstr>
      <vt:lpstr>嵌入式系统的历史</vt:lpstr>
      <vt:lpstr>嵌入式系统的历史</vt:lpstr>
      <vt:lpstr>嵌入式系统的历史</vt:lpstr>
      <vt:lpstr>嵌入式系统的历史</vt:lpstr>
      <vt:lpstr>嵌入式系统的组成结构</vt:lpstr>
      <vt:lpstr>嵌入式微处理器</vt:lpstr>
      <vt:lpstr>嵌入式微处理器</vt:lpstr>
      <vt:lpstr>存储器</vt:lpstr>
      <vt:lpstr>存储器</vt:lpstr>
      <vt:lpstr>存储器</vt:lpstr>
      <vt:lpstr>存储器</vt:lpstr>
      <vt:lpstr>通用设备接口和I/O接口</vt:lpstr>
      <vt:lpstr>中间层</vt:lpstr>
      <vt:lpstr>中间层</vt:lpstr>
      <vt:lpstr>软件层</vt:lpstr>
      <vt:lpstr>软件层</vt:lpstr>
      <vt:lpstr>软件层</vt:lpstr>
      <vt:lpstr>功能层</vt:lpstr>
      <vt:lpstr>嵌入式处理器</vt:lpstr>
      <vt:lpstr>嵌入式微处理器</vt:lpstr>
      <vt:lpstr>嵌入式微控制器</vt:lpstr>
      <vt:lpstr>嵌入式DSP处理器</vt:lpstr>
      <vt:lpstr>SoC（System on Chip）片上系统</vt:lpstr>
      <vt:lpstr>典型的嵌入式操作系统</vt:lpstr>
      <vt:lpstr>典型的嵌入式操作系统</vt:lpstr>
      <vt:lpstr>典型的嵌入式操作系统</vt:lpstr>
      <vt:lpstr>Linux</vt:lpstr>
      <vt:lpstr>μC/OS</vt:lpstr>
      <vt:lpstr>Windows CE</vt:lpstr>
      <vt:lpstr>VxWorks</vt:lpstr>
      <vt:lpstr>Palm OS</vt:lpstr>
      <vt:lpstr>QNX</vt:lpstr>
      <vt:lpstr>苹果iOS</vt:lpstr>
      <vt:lpstr>Android</vt:lpstr>
      <vt:lpstr>嵌入式系统的特点</vt:lpstr>
      <vt:lpstr>嵌入式系统的特点</vt:lpstr>
      <vt:lpstr>嵌入式系统的特点</vt:lpstr>
      <vt:lpstr>嵌入式系统的特点</vt:lpstr>
      <vt:lpstr>嵌入式系统的特点</vt:lpstr>
      <vt:lpstr>嵌入式系统的应用</vt:lpstr>
      <vt:lpstr>嵌入式系统的应用</vt:lpstr>
      <vt:lpstr>嵌入式系统的应用</vt:lpstr>
      <vt:lpstr>嵌入式系统的应用</vt:lpstr>
      <vt:lpstr>嵌入式系统的应用</vt:lpstr>
      <vt:lpstr>嵌入式系统的应用</vt:lpstr>
      <vt:lpstr>嵌入式系统的发展趋势</vt:lpstr>
      <vt:lpstr>思考题与习题</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Java语言概述及编程基础</dc:title>
  <cp:lastModifiedBy>USER</cp:lastModifiedBy>
  <cp:revision>62</cp:revision>
  <dcterms:modified xsi:type="dcterms:W3CDTF">2011-12-06T03:23:20Z</dcterms:modified>
</cp:coreProperties>
</file>